
<file path=[Content_Types].xml><?xml version="1.0" encoding="utf-8"?>
<Types xmlns="http://schemas.openxmlformats.org/package/2006/content-types">
  <Default Extension="jpg" ContentType="image/jpeg"/>
  <Default Extension="mp4" ContentType="video/mp4"/>
  <Default Extension="png" ContentType="image/png"/>
  <Default Extension="rels" ContentType="application/vnd.openxmlformats-package.relationships+xml"/>
  <Default Extension="svg" ContentType="image/svg+xml"/>
  <Default Extension="vtt" ContentType="text/vt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46"/>
  </p:notesMasterIdLst>
  <p:sldIdLst>
    <p:sldId id="256" r:id="rId5"/>
    <p:sldId id="573" r:id="rId6"/>
    <p:sldId id="595" r:id="rId7"/>
    <p:sldId id="596" r:id="rId8"/>
    <p:sldId id="597" r:id="rId9"/>
    <p:sldId id="600" r:id="rId10"/>
    <p:sldId id="599" r:id="rId11"/>
    <p:sldId id="598" r:id="rId12"/>
    <p:sldId id="601" r:id="rId13"/>
    <p:sldId id="583" r:id="rId14"/>
    <p:sldId id="335" r:id="rId15"/>
    <p:sldId id="582" r:id="rId16"/>
    <p:sldId id="621" r:id="rId17"/>
    <p:sldId id="593" r:id="rId18"/>
    <p:sldId id="585" r:id="rId19"/>
    <p:sldId id="584" r:id="rId20"/>
    <p:sldId id="611" r:id="rId21"/>
    <p:sldId id="602" r:id="rId22"/>
    <p:sldId id="589" r:id="rId23"/>
    <p:sldId id="603" r:id="rId24"/>
    <p:sldId id="612" r:id="rId25"/>
    <p:sldId id="604" r:id="rId26"/>
    <p:sldId id="605" r:id="rId27"/>
    <p:sldId id="613" r:id="rId28"/>
    <p:sldId id="606" r:id="rId29"/>
    <p:sldId id="586" r:id="rId30"/>
    <p:sldId id="590" r:id="rId31"/>
    <p:sldId id="607" r:id="rId32"/>
    <p:sldId id="616" r:id="rId33"/>
    <p:sldId id="615" r:id="rId34"/>
    <p:sldId id="617" r:id="rId35"/>
    <p:sldId id="610" r:id="rId36"/>
    <p:sldId id="618" r:id="rId37"/>
    <p:sldId id="608" r:id="rId38"/>
    <p:sldId id="587" r:id="rId39"/>
    <p:sldId id="591" r:id="rId40"/>
    <p:sldId id="619" r:id="rId41"/>
    <p:sldId id="620" r:id="rId42"/>
    <p:sldId id="588" r:id="rId43"/>
    <p:sldId id="592" r:id="rId44"/>
    <p:sldId id="609" r:id="rId45"/>
  </p:sldIdLst>
  <p:sldSz cx="12192000" cy="6858000"/>
  <p:notesSz cx="6858000" cy="9144000"/>
  <p:custDataLst>
    <p:tags r:id="rId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41969"/>
    <a:srgbClr val="E02B10"/>
    <a:srgbClr val="669D41"/>
    <a:srgbClr val="ACD292"/>
    <a:srgbClr val="70AE47"/>
    <a:srgbClr val="689BF7"/>
    <a:srgbClr val="233454"/>
    <a:srgbClr val="6495ED"/>
    <a:srgbClr val="FF6347"/>
    <a:srgbClr val="FFB29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1B97C5F-F0D1-4CC0-AF0C-5172BDE15442}" v="1" dt="2025-05-21T19:30:21.18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5109" autoAdjust="0"/>
  </p:normalViewPr>
  <p:slideViewPr>
    <p:cSldViewPr snapToGrid="0">
      <p:cViewPr varScale="1">
        <p:scale>
          <a:sx n="94" d="100"/>
          <a:sy n="94" d="100"/>
        </p:scale>
        <p:origin x="438" y="84"/>
      </p:cViewPr>
      <p:guideLst/>
    </p:cSldViewPr>
  </p:slideViewPr>
  <p:notesTextViewPr>
    <p:cViewPr>
      <p:scale>
        <a:sx n="1" d="1"/>
        <a:sy n="1" d="1"/>
      </p:scale>
      <p:origin x="0" y="0"/>
    </p:cViewPr>
  </p:notesTextViewPr>
  <p:sorterViewPr>
    <p:cViewPr>
      <p:scale>
        <a:sx n="90" d="100"/>
        <a:sy n="90" d="100"/>
      </p:scale>
      <p:origin x="0" y="-64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tags" Target="tags/tag1.xml"/><Relationship Id="rId50"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microsoft.com/office/2015/10/relationships/revisionInfo" Target="revisionInfo.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notesMaster" Target="notesMasters/notesMaster1.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kudlarek, Karen" userId="48538c00-b2ba-473f-af08-20b60a3a0c4e" providerId="ADAL" clId="{F1B97C5F-F0D1-4CC0-AF0C-5172BDE15442}"/>
    <pc:docChg chg="delSld modSld">
      <pc:chgData name="Skudlarek, Karen" userId="48538c00-b2ba-473f-af08-20b60a3a0c4e" providerId="ADAL" clId="{F1B97C5F-F0D1-4CC0-AF0C-5172BDE15442}" dt="2025-05-21T19:30:44.196" v="23" actId="20577"/>
      <pc:docMkLst>
        <pc:docMk/>
      </pc:docMkLst>
      <pc:sldChg chg="modSp">
        <pc:chgData name="Skudlarek, Karen" userId="48538c00-b2ba-473f-af08-20b60a3a0c4e" providerId="ADAL" clId="{F1B97C5F-F0D1-4CC0-AF0C-5172BDE15442}" dt="2025-05-21T19:30:21.185" v="1" actId="20577"/>
        <pc:sldMkLst>
          <pc:docMk/>
          <pc:sldMk cId="2577623824" sldId="573"/>
        </pc:sldMkLst>
        <pc:spChg chg="mod">
          <ac:chgData name="Skudlarek, Karen" userId="48538c00-b2ba-473f-af08-20b60a3a0c4e" providerId="ADAL" clId="{F1B97C5F-F0D1-4CC0-AF0C-5172BDE15442}" dt="2025-05-21T19:30:21.185" v="1" actId="20577"/>
          <ac:spMkLst>
            <pc:docMk/>
            <pc:sldMk cId="2577623824" sldId="573"/>
            <ac:spMk id="6" creationId="{22D96F45-6944-D913-B7F6-4681EC2ED498}"/>
          </ac:spMkLst>
        </pc:spChg>
      </pc:sldChg>
      <pc:sldChg chg="del">
        <pc:chgData name="Skudlarek, Karen" userId="48538c00-b2ba-473f-af08-20b60a3a0c4e" providerId="ADAL" clId="{F1B97C5F-F0D1-4CC0-AF0C-5172BDE15442}" dt="2025-05-21T19:30:09.783" v="0" actId="47"/>
        <pc:sldMkLst>
          <pc:docMk/>
          <pc:sldMk cId="2296392545" sldId="581"/>
        </pc:sldMkLst>
      </pc:sldChg>
      <pc:sldChg chg="del">
        <pc:chgData name="Skudlarek, Karen" userId="48538c00-b2ba-473f-af08-20b60a3a0c4e" providerId="ADAL" clId="{F1B97C5F-F0D1-4CC0-AF0C-5172BDE15442}" dt="2025-05-21T19:30:24.943" v="2" actId="47"/>
        <pc:sldMkLst>
          <pc:docMk/>
          <pc:sldMk cId="1290041992" sldId="594"/>
        </pc:sldMkLst>
      </pc:sldChg>
      <pc:sldChg chg="modSp mod">
        <pc:chgData name="Skudlarek, Karen" userId="48538c00-b2ba-473f-af08-20b60a3a0c4e" providerId="ADAL" clId="{F1B97C5F-F0D1-4CC0-AF0C-5172BDE15442}" dt="2025-05-21T19:30:44.196" v="23" actId="20577"/>
        <pc:sldMkLst>
          <pc:docMk/>
          <pc:sldMk cId="3056849469" sldId="595"/>
        </pc:sldMkLst>
        <pc:spChg chg="mod">
          <ac:chgData name="Skudlarek, Karen" userId="48538c00-b2ba-473f-af08-20b60a3a0c4e" providerId="ADAL" clId="{F1B97C5F-F0D1-4CC0-AF0C-5172BDE15442}" dt="2025-05-21T19:30:44.196" v="23" actId="20577"/>
          <ac:spMkLst>
            <pc:docMk/>
            <pc:sldMk cId="3056849469" sldId="595"/>
            <ac:spMk id="2" creationId="{51AF9635-5DB5-674F-05A0-5BCDBC3805A7}"/>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8C2C8FD-B8DD-4D51-B9C9-82C769AD9925}" type="datetimeFigureOut">
              <a:rPr lang="en-US" smtClean="0"/>
              <a:t>6/6/2025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AC81825-ACB2-4404-9FAA-C010F568AC4F}" type="slidenum">
              <a:rPr lang="en-US" smtClean="0"/>
              <a:t>‹#›</a:t>
            </a:fld>
            <a:endParaRPr lang="en-US"/>
          </a:p>
        </p:txBody>
      </p:sp>
    </p:spTree>
    <p:extLst>
      <p:ext uri="{BB962C8B-B14F-4D97-AF65-F5344CB8AC3E}">
        <p14:creationId xmlns:p14="http://schemas.microsoft.com/office/powerpoint/2010/main" val="41425584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Web Applications: software applications accessed by a web browser (email clients, social media platforms, etc.)</a:t>
            </a:r>
          </a:p>
          <a:p>
            <a:endParaRPr lang="en-US" dirty="0"/>
          </a:p>
        </p:txBody>
      </p:sp>
      <p:sp>
        <p:nvSpPr>
          <p:cNvPr id="4" name="Slide Number Placeholder 3"/>
          <p:cNvSpPr>
            <a:spLocks noGrp="1"/>
          </p:cNvSpPr>
          <p:nvPr>
            <p:ph type="sldNum" sz="quarter" idx="5"/>
          </p:nvPr>
        </p:nvSpPr>
        <p:spPr/>
        <p:txBody>
          <a:bodyPr/>
          <a:lstStyle/>
          <a:p>
            <a:fld id="{AAC81825-ACB2-4404-9FAA-C010F568AC4F}" type="slidenum">
              <a:rPr lang="en-US" smtClean="0"/>
              <a:t>3</a:t>
            </a:fld>
            <a:endParaRPr lang="en-US"/>
          </a:p>
        </p:txBody>
      </p:sp>
    </p:spTree>
    <p:extLst>
      <p:ext uri="{BB962C8B-B14F-4D97-AF65-F5344CB8AC3E}">
        <p14:creationId xmlns:p14="http://schemas.microsoft.com/office/powerpoint/2010/main" val="24201595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1488C-BF96-4DF6-B095-2DD821CDEA0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BACB268-C654-5373-09BC-F3DEE1CFB5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86C9255-8C67-F94D-4F7D-A4031731EA20}"/>
              </a:ext>
            </a:extLst>
          </p:cNvPr>
          <p:cNvSpPr>
            <a:spLocks noGrp="1"/>
          </p:cNvSpPr>
          <p:nvPr>
            <p:ph type="body" idx="1"/>
          </p:nvPr>
        </p:nvSpPr>
        <p:spPr/>
        <p:txBody>
          <a:bodyPr/>
          <a:lstStyle/>
          <a:p>
            <a:r>
              <a:rPr lang="en-US" dirty="0"/>
              <a:t>Alt Text for Images</a:t>
            </a:r>
          </a:p>
        </p:txBody>
      </p:sp>
      <p:sp>
        <p:nvSpPr>
          <p:cNvPr id="4" name="Slide Number Placeholder 3">
            <a:extLst>
              <a:ext uri="{FF2B5EF4-FFF2-40B4-BE49-F238E27FC236}">
                <a16:creationId xmlns:a16="http://schemas.microsoft.com/office/drawing/2014/main" id="{E4358F9D-034C-5669-B457-163761C946EA}"/>
              </a:ext>
            </a:extLst>
          </p:cNvPr>
          <p:cNvSpPr>
            <a:spLocks noGrp="1"/>
          </p:cNvSpPr>
          <p:nvPr>
            <p:ph type="sldNum" sz="quarter" idx="5"/>
          </p:nvPr>
        </p:nvSpPr>
        <p:spPr/>
        <p:txBody>
          <a:bodyPr/>
          <a:lstStyle/>
          <a:p>
            <a:fld id="{AAC81825-ACB2-4404-9FAA-C010F568AC4F}" type="slidenum">
              <a:rPr lang="en-US" smtClean="0"/>
              <a:t>18</a:t>
            </a:fld>
            <a:endParaRPr lang="en-US"/>
          </a:p>
        </p:txBody>
      </p:sp>
    </p:spTree>
    <p:extLst>
      <p:ext uri="{BB962C8B-B14F-4D97-AF65-F5344CB8AC3E}">
        <p14:creationId xmlns:p14="http://schemas.microsoft.com/office/powerpoint/2010/main" val="23098161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Alt Text for Images</a:t>
            </a:r>
          </a:p>
          <a:p>
            <a:r>
              <a:rPr lang="en-US" dirty="0"/>
              <a:t>Captions for Videos (including audio descriptions)</a:t>
            </a:r>
          </a:p>
          <a:p>
            <a:r>
              <a:rPr lang="en-US" dirty="0"/>
              <a:t>Headings, lists, tables, form fields, bold for important text, underlined text for links, reading order is accurate: all used by screen readers</a:t>
            </a:r>
          </a:p>
          <a:p>
            <a:r>
              <a:rPr lang="en-US" dirty="0"/>
              <a:t>Don’t use color alone to convey information, color contrast, page that automatically plays audio must have a way to pause it</a:t>
            </a:r>
          </a:p>
        </p:txBody>
      </p:sp>
      <p:sp>
        <p:nvSpPr>
          <p:cNvPr id="4" name="Slide Number Placeholder 3"/>
          <p:cNvSpPr>
            <a:spLocks noGrp="1"/>
          </p:cNvSpPr>
          <p:nvPr>
            <p:ph type="sldNum" sz="quarter" idx="5"/>
          </p:nvPr>
        </p:nvSpPr>
        <p:spPr/>
        <p:txBody>
          <a:bodyPr/>
          <a:lstStyle/>
          <a:p>
            <a:fld id="{AAC81825-ACB2-4404-9FAA-C010F568AC4F}" type="slidenum">
              <a:rPr lang="en-US" smtClean="0"/>
              <a:t>19</a:t>
            </a:fld>
            <a:endParaRPr lang="en-US"/>
          </a:p>
        </p:txBody>
      </p:sp>
    </p:spTree>
    <p:extLst>
      <p:ext uri="{BB962C8B-B14F-4D97-AF65-F5344CB8AC3E}">
        <p14:creationId xmlns:p14="http://schemas.microsoft.com/office/powerpoint/2010/main" val="31818561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2D873C-2717-7BD8-0599-3DD604DD63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B544FC9-DEEB-AE03-5899-E4127786FA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4963F8-131C-CF97-2091-335E2244480E}"/>
              </a:ext>
            </a:extLst>
          </p:cNvPr>
          <p:cNvSpPr>
            <a:spLocks noGrp="1"/>
          </p:cNvSpPr>
          <p:nvPr>
            <p:ph type="body" idx="1"/>
          </p:nvPr>
        </p:nvSpPr>
        <p:spPr/>
        <p:txBody>
          <a:bodyPr/>
          <a:lstStyle/>
          <a:p>
            <a:r>
              <a:rPr lang="en-US" dirty="0"/>
              <a:t>Alt Text for Images</a:t>
            </a:r>
          </a:p>
        </p:txBody>
      </p:sp>
      <p:sp>
        <p:nvSpPr>
          <p:cNvPr id="4" name="Slide Number Placeholder 3">
            <a:extLst>
              <a:ext uri="{FF2B5EF4-FFF2-40B4-BE49-F238E27FC236}">
                <a16:creationId xmlns:a16="http://schemas.microsoft.com/office/drawing/2014/main" id="{1476ECD9-AB43-2895-1D7C-EA860D832455}"/>
              </a:ext>
            </a:extLst>
          </p:cNvPr>
          <p:cNvSpPr>
            <a:spLocks noGrp="1"/>
          </p:cNvSpPr>
          <p:nvPr>
            <p:ph type="sldNum" sz="quarter" idx="5"/>
          </p:nvPr>
        </p:nvSpPr>
        <p:spPr/>
        <p:txBody>
          <a:bodyPr/>
          <a:lstStyle/>
          <a:p>
            <a:fld id="{AAC81825-ACB2-4404-9FAA-C010F568AC4F}" type="slidenum">
              <a:rPr lang="en-US" smtClean="0"/>
              <a:t>20</a:t>
            </a:fld>
            <a:endParaRPr lang="en-US"/>
          </a:p>
        </p:txBody>
      </p:sp>
    </p:spTree>
    <p:extLst>
      <p:ext uri="{BB962C8B-B14F-4D97-AF65-F5344CB8AC3E}">
        <p14:creationId xmlns:p14="http://schemas.microsoft.com/office/powerpoint/2010/main" val="72857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D5C1B0-1015-D3A9-A3FC-907C207243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28E93D-65FB-679E-4CAB-A8608B7D59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F411DC-7EC3-2D09-D345-AD731A2AA2DC}"/>
              </a:ext>
            </a:extLst>
          </p:cNvPr>
          <p:cNvSpPr>
            <a:spLocks noGrp="1"/>
          </p:cNvSpPr>
          <p:nvPr>
            <p:ph type="body" idx="1"/>
          </p:nvPr>
        </p:nvSpPr>
        <p:spPr/>
        <p:txBody>
          <a:bodyPr/>
          <a:lstStyle/>
          <a:p>
            <a:r>
              <a:rPr lang="en-US" dirty="0"/>
              <a:t>Alt Text for Images</a:t>
            </a:r>
          </a:p>
          <a:p>
            <a:r>
              <a:rPr lang="en-US" dirty="0"/>
              <a:t>Captions for Videos (including audio descriptions)</a:t>
            </a:r>
          </a:p>
          <a:p>
            <a:r>
              <a:rPr lang="en-US" dirty="0"/>
              <a:t>Headings, lists, tables, form fields, bold for important text, underlined text for links, reading order is accurate: all used by screen readers</a:t>
            </a:r>
          </a:p>
          <a:p>
            <a:r>
              <a:rPr lang="en-US" dirty="0"/>
              <a:t>Don’t use color alone to convey information, color contrast, page that automatically plays audio must have a way to pause it</a:t>
            </a:r>
          </a:p>
        </p:txBody>
      </p:sp>
      <p:sp>
        <p:nvSpPr>
          <p:cNvPr id="4" name="Slide Number Placeholder 3">
            <a:extLst>
              <a:ext uri="{FF2B5EF4-FFF2-40B4-BE49-F238E27FC236}">
                <a16:creationId xmlns:a16="http://schemas.microsoft.com/office/drawing/2014/main" id="{FD77F39E-F0D0-B6AF-FB98-C31FF3B92FAB}"/>
              </a:ext>
            </a:extLst>
          </p:cNvPr>
          <p:cNvSpPr>
            <a:spLocks noGrp="1"/>
          </p:cNvSpPr>
          <p:nvPr>
            <p:ph type="sldNum" sz="quarter" idx="5"/>
          </p:nvPr>
        </p:nvSpPr>
        <p:spPr/>
        <p:txBody>
          <a:bodyPr/>
          <a:lstStyle/>
          <a:p>
            <a:fld id="{AAC81825-ACB2-4404-9FAA-C010F568AC4F}" type="slidenum">
              <a:rPr lang="en-US" smtClean="0"/>
              <a:t>21</a:t>
            </a:fld>
            <a:endParaRPr lang="en-US"/>
          </a:p>
        </p:txBody>
      </p:sp>
    </p:spTree>
    <p:extLst>
      <p:ext uri="{BB962C8B-B14F-4D97-AF65-F5344CB8AC3E}">
        <p14:creationId xmlns:p14="http://schemas.microsoft.com/office/powerpoint/2010/main" val="33347038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2D873C-2717-7BD8-0599-3DD604DD63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B544FC9-DEEB-AE03-5899-E4127786FA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4963F8-131C-CF97-2091-335E2244480E}"/>
              </a:ext>
            </a:extLst>
          </p:cNvPr>
          <p:cNvSpPr>
            <a:spLocks noGrp="1"/>
          </p:cNvSpPr>
          <p:nvPr>
            <p:ph type="body" idx="1"/>
          </p:nvPr>
        </p:nvSpPr>
        <p:spPr/>
        <p:txBody>
          <a:bodyPr/>
          <a:lstStyle/>
          <a:p>
            <a:r>
              <a:rPr lang="en-US" dirty="0"/>
              <a:t>Alt Text for Images</a:t>
            </a:r>
          </a:p>
        </p:txBody>
      </p:sp>
      <p:sp>
        <p:nvSpPr>
          <p:cNvPr id="4" name="Slide Number Placeholder 3">
            <a:extLst>
              <a:ext uri="{FF2B5EF4-FFF2-40B4-BE49-F238E27FC236}">
                <a16:creationId xmlns:a16="http://schemas.microsoft.com/office/drawing/2014/main" id="{1476ECD9-AB43-2895-1D7C-EA860D832455}"/>
              </a:ext>
            </a:extLst>
          </p:cNvPr>
          <p:cNvSpPr>
            <a:spLocks noGrp="1"/>
          </p:cNvSpPr>
          <p:nvPr>
            <p:ph type="sldNum" sz="quarter" idx="5"/>
          </p:nvPr>
        </p:nvSpPr>
        <p:spPr/>
        <p:txBody>
          <a:bodyPr/>
          <a:lstStyle/>
          <a:p>
            <a:fld id="{AAC81825-ACB2-4404-9FAA-C010F568AC4F}" type="slidenum">
              <a:rPr lang="en-US" smtClean="0"/>
              <a:t>22</a:t>
            </a:fld>
            <a:endParaRPr lang="en-US"/>
          </a:p>
        </p:txBody>
      </p:sp>
    </p:spTree>
    <p:extLst>
      <p:ext uri="{BB962C8B-B14F-4D97-AF65-F5344CB8AC3E}">
        <p14:creationId xmlns:p14="http://schemas.microsoft.com/office/powerpoint/2010/main" val="14989816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032557-9F0B-F4BA-9DDF-97A402FAC7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6C25C5-8B1E-1070-16F4-29E85D7D9A9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AEEC60-E4B1-D79D-A262-F9BD1F092D24}"/>
              </a:ext>
            </a:extLst>
          </p:cNvPr>
          <p:cNvSpPr>
            <a:spLocks noGrp="1"/>
          </p:cNvSpPr>
          <p:nvPr>
            <p:ph type="body" idx="1"/>
          </p:nvPr>
        </p:nvSpPr>
        <p:spPr/>
        <p:txBody>
          <a:bodyPr/>
          <a:lstStyle/>
          <a:p>
            <a:r>
              <a:rPr lang="en-US" dirty="0"/>
              <a:t>Alt Text for Images</a:t>
            </a:r>
          </a:p>
        </p:txBody>
      </p:sp>
      <p:sp>
        <p:nvSpPr>
          <p:cNvPr id="4" name="Slide Number Placeholder 3">
            <a:extLst>
              <a:ext uri="{FF2B5EF4-FFF2-40B4-BE49-F238E27FC236}">
                <a16:creationId xmlns:a16="http://schemas.microsoft.com/office/drawing/2014/main" id="{267AE26B-0DBE-A2C7-E0E9-B2980B268FE3}"/>
              </a:ext>
            </a:extLst>
          </p:cNvPr>
          <p:cNvSpPr>
            <a:spLocks noGrp="1"/>
          </p:cNvSpPr>
          <p:nvPr>
            <p:ph type="sldNum" sz="quarter" idx="5"/>
          </p:nvPr>
        </p:nvSpPr>
        <p:spPr/>
        <p:txBody>
          <a:bodyPr/>
          <a:lstStyle/>
          <a:p>
            <a:fld id="{AAC81825-ACB2-4404-9FAA-C010F568AC4F}" type="slidenum">
              <a:rPr lang="en-US" smtClean="0"/>
              <a:t>23</a:t>
            </a:fld>
            <a:endParaRPr lang="en-US"/>
          </a:p>
        </p:txBody>
      </p:sp>
    </p:spTree>
    <p:extLst>
      <p:ext uri="{BB962C8B-B14F-4D97-AF65-F5344CB8AC3E}">
        <p14:creationId xmlns:p14="http://schemas.microsoft.com/office/powerpoint/2010/main" val="9946495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943B21-917D-2F85-C523-8C93A69614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569DDBD-C94C-BB90-BCB5-3EF686248FD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68148B-D3B7-6542-13B6-E422B186F107}"/>
              </a:ext>
            </a:extLst>
          </p:cNvPr>
          <p:cNvSpPr>
            <a:spLocks noGrp="1"/>
          </p:cNvSpPr>
          <p:nvPr>
            <p:ph type="body" idx="1"/>
          </p:nvPr>
        </p:nvSpPr>
        <p:spPr/>
        <p:txBody>
          <a:bodyPr/>
          <a:lstStyle/>
          <a:p>
            <a:r>
              <a:rPr lang="en-US" dirty="0"/>
              <a:t>Alt Text for Images</a:t>
            </a:r>
          </a:p>
          <a:p>
            <a:r>
              <a:rPr lang="en-US" dirty="0"/>
              <a:t>Captions for Videos (including audio descriptions)</a:t>
            </a:r>
          </a:p>
          <a:p>
            <a:r>
              <a:rPr lang="en-US" dirty="0"/>
              <a:t>Headings, lists, tables, form fields, bold for important text, underlined text for links, reading order is accurate: all used by screen readers</a:t>
            </a:r>
          </a:p>
          <a:p>
            <a:r>
              <a:rPr lang="en-US" dirty="0"/>
              <a:t>Don’t use color alone to convey information, color contrast, page that automatically plays audio must have a way to pause it</a:t>
            </a:r>
          </a:p>
        </p:txBody>
      </p:sp>
      <p:sp>
        <p:nvSpPr>
          <p:cNvPr id="4" name="Slide Number Placeholder 3">
            <a:extLst>
              <a:ext uri="{FF2B5EF4-FFF2-40B4-BE49-F238E27FC236}">
                <a16:creationId xmlns:a16="http://schemas.microsoft.com/office/drawing/2014/main" id="{A2FC1291-4256-5477-B294-EE901E790086}"/>
              </a:ext>
            </a:extLst>
          </p:cNvPr>
          <p:cNvSpPr>
            <a:spLocks noGrp="1"/>
          </p:cNvSpPr>
          <p:nvPr>
            <p:ph type="sldNum" sz="quarter" idx="5"/>
          </p:nvPr>
        </p:nvSpPr>
        <p:spPr/>
        <p:txBody>
          <a:bodyPr/>
          <a:lstStyle/>
          <a:p>
            <a:fld id="{AAC81825-ACB2-4404-9FAA-C010F568AC4F}" type="slidenum">
              <a:rPr lang="en-US" smtClean="0"/>
              <a:t>24</a:t>
            </a:fld>
            <a:endParaRPr lang="en-US"/>
          </a:p>
        </p:txBody>
      </p:sp>
    </p:spTree>
    <p:extLst>
      <p:ext uri="{BB962C8B-B14F-4D97-AF65-F5344CB8AC3E}">
        <p14:creationId xmlns:p14="http://schemas.microsoft.com/office/powerpoint/2010/main" val="40860028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52B92E-E4CE-D2EC-06ED-26090A80F9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89F9A4-7B3E-0215-C4DD-DD4858C9B18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9FD9A3-0722-0B1C-D635-E4E5CE2B631B}"/>
              </a:ext>
            </a:extLst>
          </p:cNvPr>
          <p:cNvSpPr>
            <a:spLocks noGrp="1"/>
          </p:cNvSpPr>
          <p:nvPr>
            <p:ph type="body" idx="1"/>
          </p:nvPr>
        </p:nvSpPr>
        <p:spPr/>
        <p:txBody>
          <a:bodyPr/>
          <a:lstStyle/>
          <a:p>
            <a:r>
              <a:rPr lang="en-US" dirty="0"/>
              <a:t>Alt Text for Images</a:t>
            </a:r>
          </a:p>
        </p:txBody>
      </p:sp>
      <p:sp>
        <p:nvSpPr>
          <p:cNvPr id="4" name="Slide Number Placeholder 3">
            <a:extLst>
              <a:ext uri="{FF2B5EF4-FFF2-40B4-BE49-F238E27FC236}">
                <a16:creationId xmlns:a16="http://schemas.microsoft.com/office/drawing/2014/main" id="{EB5A49B8-F8D9-3FB8-BC56-0FC678D20CD7}"/>
              </a:ext>
            </a:extLst>
          </p:cNvPr>
          <p:cNvSpPr>
            <a:spLocks noGrp="1"/>
          </p:cNvSpPr>
          <p:nvPr>
            <p:ph type="sldNum" sz="quarter" idx="5"/>
          </p:nvPr>
        </p:nvSpPr>
        <p:spPr/>
        <p:txBody>
          <a:bodyPr/>
          <a:lstStyle/>
          <a:p>
            <a:fld id="{AAC81825-ACB2-4404-9FAA-C010F568AC4F}" type="slidenum">
              <a:rPr lang="en-US" smtClean="0"/>
              <a:t>25</a:t>
            </a:fld>
            <a:endParaRPr lang="en-US"/>
          </a:p>
        </p:txBody>
      </p:sp>
    </p:spTree>
    <p:extLst>
      <p:ext uri="{BB962C8B-B14F-4D97-AF65-F5344CB8AC3E}">
        <p14:creationId xmlns:p14="http://schemas.microsoft.com/office/powerpoint/2010/main" val="9291990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p:cNvSpPr>
            <a:spLocks noGrp="1"/>
          </p:cNvSpPr>
          <p:nvPr>
            <p:ph type="sldNum" sz="quarter" idx="5"/>
          </p:nvPr>
        </p:nvSpPr>
        <p:spPr/>
        <p:txBody>
          <a:bodyPr/>
          <a:lstStyle/>
          <a:p>
            <a:fld id="{AAC81825-ACB2-4404-9FAA-C010F568AC4F}" type="slidenum">
              <a:rPr lang="en-US" smtClean="0"/>
              <a:t>27</a:t>
            </a:fld>
            <a:endParaRPr lang="en-US"/>
          </a:p>
        </p:txBody>
      </p:sp>
    </p:spTree>
    <p:extLst>
      <p:ext uri="{BB962C8B-B14F-4D97-AF65-F5344CB8AC3E}">
        <p14:creationId xmlns:p14="http://schemas.microsoft.com/office/powerpoint/2010/main" val="30113843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892BA3-F71A-0BC9-800D-20FB679A607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CF8B75-603D-B3C0-F9F3-9E4E593D6D5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2ACE7C5-21BA-E4C9-1889-C892B8F229AE}"/>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20E3013C-22B4-B6C4-AC95-3D144D6D8139}"/>
              </a:ext>
            </a:extLst>
          </p:cNvPr>
          <p:cNvSpPr>
            <a:spLocks noGrp="1"/>
          </p:cNvSpPr>
          <p:nvPr>
            <p:ph type="sldNum" sz="quarter" idx="5"/>
          </p:nvPr>
        </p:nvSpPr>
        <p:spPr/>
        <p:txBody>
          <a:bodyPr/>
          <a:lstStyle/>
          <a:p>
            <a:fld id="{AAC81825-ACB2-4404-9FAA-C010F568AC4F}" type="slidenum">
              <a:rPr lang="en-US" smtClean="0"/>
              <a:t>28</a:t>
            </a:fld>
            <a:endParaRPr lang="en-US"/>
          </a:p>
        </p:txBody>
      </p:sp>
    </p:spTree>
    <p:extLst>
      <p:ext uri="{BB962C8B-B14F-4D97-AF65-F5344CB8AC3E}">
        <p14:creationId xmlns:p14="http://schemas.microsoft.com/office/powerpoint/2010/main" val="5507176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EE38FE-1F27-3E4F-6720-CEDE282BF49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6E4F727-ACF0-2BFD-4FC9-1CA428152E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0E754FE-C275-B35C-727F-FE8D91BEF0AA}"/>
              </a:ext>
            </a:extLst>
          </p:cNvPr>
          <p:cNvSpPr>
            <a:spLocks noGrp="1"/>
          </p:cNvSpPr>
          <p:nvPr>
            <p:ph type="body" idx="1"/>
          </p:nvPr>
        </p:nvSpPr>
        <p:spPr/>
        <p:txBody>
          <a:bodyPr/>
          <a:lstStyle/>
          <a:p>
            <a:r>
              <a:rPr lang="en-US" sz="1200" dirty="0"/>
              <a:t>This is why it’s best to move PDF content to a web page</a:t>
            </a:r>
          </a:p>
          <a:p>
            <a:endParaRPr lang="en-US" dirty="0"/>
          </a:p>
        </p:txBody>
      </p:sp>
      <p:sp>
        <p:nvSpPr>
          <p:cNvPr id="4" name="Slide Number Placeholder 3">
            <a:extLst>
              <a:ext uri="{FF2B5EF4-FFF2-40B4-BE49-F238E27FC236}">
                <a16:creationId xmlns:a16="http://schemas.microsoft.com/office/drawing/2014/main" id="{979754FA-5105-D98D-7467-B0E3048E06AA}"/>
              </a:ext>
            </a:extLst>
          </p:cNvPr>
          <p:cNvSpPr>
            <a:spLocks noGrp="1"/>
          </p:cNvSpPr>
          <p:nvPr>
            <p:ph type="sldNum" sz="quarter" idx="5"/>
          </p:nvPr>
        </p:nvSpPr>
        <p:spPr/>
        <p:txBody>
          <a:bodyPr/>
          <a:lstStyle/>
          <a:p>
            <a:fld id="{AAC81825-ACB2-4404-9FAA-C010F568AC4F}" type="slidenum">
              <a:rPr lang="en-US" smtClean="0"/>
              <a:t>4</a:t>
            </a:fld>
            <a:endParaRPr lang="en-US"/>
          </a:p>
        </p:txBody>
      </p:sp>
    </p:spTree>
    <p:extLst>
      <p:ext uri="{BB962C8B-B14F-4D97-AF65-F5344CB8AC3E}">
        <p14:creationId xmlns:p14="http://schemas.microsoft.com/office/powerpoint/2010/main" val="24514421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4F9F68-AF4C-8C86-60E5-3ACFE11BE83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46954E-8C82-59F8-1E6B-5322D97BE0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111224-3673-B15F-3B9F-252CE336B4E5}"/>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984AFD6F-34A5-69A7-C8FC-362694E892A5}"/>
              </a:ext>
            </a:extLst>
          </p:cNvPr>
          <p:cNvSpPr>
            <a:spLocks noGrp="1"/>
          </p:cNvSpPr>
          <p:nvPr>
            <p:ph type="sldNum" sz="quarter" idx="5"/>
          </p:nvPr>
        </p:nvSpPr>
        <p:spPr/>
        <p:txBody>
          <a:bodyPr/>
          <a:lstStyle/>
          <a:p>
            <a:fld id="{AAC81825-ACB2-4404-9FAA-C010F568AC4F}" type="slidenum">
              <a:rPr lang="en-US" smtClean="0"/>
              <a:t>29</a:t>
            </a:fld>
            <a:endParaRPr lang="en-US"/>
          </a:p>
        </p:txBody>
      </p:sp>
    </p:spTree>
    <p:extLst>
      <p:ext uri="{BB962C8B-B14F-4D97-AF65-F5344CB8AC3E}">
        <p14:creationId xmlns:p14="http://schemas.microsoft.com/office/powerpoint/2010/main" val="8172913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9305CB-B647-6F71-F15B-E87CA2F6BA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96ABF1-FF60-5E07-62CC-DBD6CCA7A6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368D4C-8745-85D1-BCF4-74527C6B6E1F}"/>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22BF82FE-09C8-FA5D-814E-122ED2F57B61}"/>
              </a:ext>
            </a:extLst>
          </p:cNvPr>
          <p:cNvSpPr>
            <a:spLocks noGrp="1"/>
          </p:cNvSpPr>
          <p:nvPr>
            <p:ph type="sldNum" sz="quarter" idx="5"/>
          </p:nvPr>
        </p:nvSpPr>
        <p:spPr/>
        <p:txBody>
          <a:bodyPr/>
          <a:lstStyle/>
          <a:p>
            <a:fld id="{AAC81825-ACB2-4404-9FAA-C010F568AC4F}" type="slidenum">
              <a:rPr lang="en-US" smtClean="0"/>
              <a:t>30</a:t>
            </a:fld>
            <a:endParaRPr lang="en-US"/>
          </a:p>
        </p:txBody>
      </p:sp>
    </p:spTree>
    <p:extLst>
      <p:ext uri="{BB962C8B-B14F-4D97-AF65-F5344CB8AC3E}">
        <p14:creationId xmlns:p14="http://schemas.microsoft.com/office/powerpoint/2010/main" val="16690766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FEE38B-BA7B-EAA9-1244-1AC5FA9DBD2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83F874-CC13-288A-DBB3-4F8DB7DEE57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D23D6E-DC17-86B1-7A1F-DC42A068539D}"/>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2346A2E8-B71A-E963-3609-B2925EC88C66}"/>
              </a:ext>
            </a:extLst>
          </p:cNvPr>
          <p:cNvSpPr>
            <a:spLocks noGrp="1"/>
          </p:cNvSpPr>
          <p:nvPr>
            <p:ph type="sldNum" sz="quarter" idx="5"/>
          </p:nvPr>
        </p:nvSpPr>
        <p:spPr/>
        <p:txBody>
          <a:bodyPr/>
          <a:lstStyle/>
          <a:p>
            <a:fld id="{AAC81825-ACB2-4404-9FAA-C010F568AC4F}" type="slidenum">
              <a:rPr lang="en-US" smtClean="0"/>
              <a:t>31</a:t>
            </a:fld>
            <a:endParaRPr lang="en-US"/>
          </a:p>
        </p:txBody>
      </p:sp>
    </p:spTree>
    <p:extLst>
      <p:ext uri="{BB962C8B-B14F-4D97-AF65-F5344CB8AC3E}">
        <p14:creationId xmlns:p14="http://schemas.microsoft.com/office/powerpoint/2010/main" val="35224505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FA522-F8E9-F288-CA6A-66B787E306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A1601CA-A9DF-846F-0CF9-14127ADB87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B76EC13-B092-0C05-CE41-D6D66DDE271F}"/>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B8DEE713-9463-7FA9-2BA4-8991AB70C27A}"/>
              </a:ext>
            </a:extLst>
          </p:cNvPr>
          <p:cNvSpPr>
            <a:spLocks noGrp="1"/>
          </p:cNvSpPr>
          <p:nvPr>
            <p:ph type="sldNum" sz="quarter" idx="5"/>
          </p:nvPr>
        </p:nvSpPr>
        <p:spPr/>
        <p:txBody>
          <a:bodyPr/>
          <a:lstStyle/>
          <a:p>
            <a:fld id="{AAC81825-ACB2-4404-9FAA-C010F568AC4F}" type="slidenum">
              <a:rPr lang="en-US" smtClean="0"/>
              <a:t>32</a:t>
            </a:fld>
            <a:endParaRPr lang="en-US"/>
          </a:p>
        </p:txBody>
      </p:sp>
    </p:spTree>
    <p:extLst>
      <p:ext uri="{BB962C8B-B14F-4D97-AF65-F5344CB8AC3E}">
        <p14:creationId xmlns:p14="http://schemas.microsoft.com/office/powerpoint/2010/main" val="14361059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9FFB6C-EA97-2FED-4523-9C18BA3379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38D7F8B-2510-EB3C-2D81-3F362179516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839E44C-6AAC-7D0E-A0CE-BD74B1D7087F}"/>
              </a:ext>
            </a:extLst>
          </p:cNvPr>
          <p:cNvSpPr>
            <a:spLocks noGrp="1"/>
          </p:cNvSpPr>
          <p:nvPr>
            <p:ph type="body" idx="1"/>
          </p:nvPr>
        </p:nvSpPr>
        <p:spPr/>
        <p:txBody>
          <a:bodyPr/>
          <a:lstStyle/>
          <a:p>
            <a:r>
              <a:rPr lang="en-US" dirty="0"/>
              <a:t>All functionality accessed by keyboard only; no keyboard trap</a:t>
            </a:r>
          </a:p>
          <a:p>
            <a:r>
              <a:rPr lang="en-US" dirty="0"/>
              <a:t>Navigable: </a:t>
            </a:r>
            <a:r>
              <a:rPr lang="en-US" b="0" i="0" dirty="0">
                <a:solidFill>
                  <a:srgbClr val="1D1D1D"/>
                </a:solidFill>
                <a:effectLst/>
                <a:latin typeface="Noto Sans" panose="020B0502040504020204" pitchFamily="34" charset="0"/>
              </a:rPr>
              <a:t>Provide ways to help users navigate, find content, and determine where they are. - </a:t>
            </a:r>
            <a:r>
              <a:rPr lang="en-US" dirty="0"/>
              <a:t>bypass blocks such as skip to content, skip to navigation, skip to search, focus order (as tabbing through webpage), descriptive hyperlinks</a:t>
            </a:r>
          </a:p>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3FAA771D-BA3A-C565-A371-6C0F5AF75E0F}"/>
              </a:ext>
            </a:extLst>
          </p:cNvPr>
          <p:cNvSpPr>
            <a:spLocks noGrp="1"/>
          </p:cNvSpPr>
          <p:nvPr>
            <p:ph type="sldNum" sz="quarter" idx="5"/>
          </p:nvPr>
        </p:nvSpPr>
        <p:spPr/>
        <p:txBody>
          <a:bodyPr/>
          <a:lstStyle/>
          <a:p>
            <a:fld id="{AAC81825-ACB2-4404-9FAA-C010F568AC4F}" type="slidenum">
              <a:rPr lang="en-US" smtClean="0"/>
              <a:t>33</a:t>
            </a:fld>
            <a:endParaRPr lang="en-US"/>
          </a:p>
        </p:txBody>
      </p:sp>
    </p:spTree>
    <p:extLst>
      <p:ext uri="{BB962C8B-B14F-4D97-AF65-F5344CB8AC3E}">
        <p14:creationId xmlns:p14="http://schemas.microsoft.com/office/powerpoint/2010/main" val="424573003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A0852-74E8-0214-788C-2390DEEA32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63A5828-2191-4588-02DB-B2841C4AEE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42D5E57-A912-8FEB-166A-E32E491189AB}"/>
              </a:ext>
            </a:extLst>
          </p:cNvPr>
          <p:cNvSpPr>
            <a:spLocks noGrp="1"/>
          </p:cNvSpPr>
          <p:nvPr>
            <p:ph type="body" idx="1"/>
          </p:nvPr>
        </p:nvSpPr>
        <p:spPr/>
        <p:txBody>
          <a:bodyPr/>
          <a:lstStyle/>
          <a:p>
            <a:r>
              <a:rPr lang="en-US" dirty="0"/>
              <a:t>Input Modalities: A</a:t>
            </a:r>
            <a:r>
              <a:rPr lang="en-US" b="0" i="0" dirty="0">
                <a:solidFill>
                  <a:srgbClr val="1D1D1D"/>
                </a:solidFill>
                <a:effectLst/>
                <a:latin typeface="Noto Sans" panose="020B0502040504020204" pitchFamily="34" charset="0"/>
              </a:rPr>
              <a:t>ll functionality should be accessible via pointer input devices, for example, via a mouse pointer, a finger interacting with a touch screen, an electronic pencil/stylus, or a laser pointer.</a:t>
            </a:r>
            <a:endParaRPr lang="en-US" dirty="0"/>
          </a:p>
        </p:txBody>
      </p:sp>
      <p:sp>
        <p:nvSpPr>
          <p:cNvPr id="4" name="Slide Number Placeholder 3">
            <a:extLst>
              <a:ext uri="{FF2B5EF4-FFF2-40B4-BE49-F238E27FC236}">
                <a16:creationId xmlns:a16="http://schemas.microsoft.com/office/drawing/2014/main" id="{203F5E1E-A5D8-69BA-1B0B-E51AA54D4ECE}"/>
              </a:ext>
            </a:extLst>
          </p:cNvPr>
          <p:cNvSpPr>
            <a:spLocks noGrp="1"/>
          </p:cNvSpPr>
          <p:nvPr>
            <p:ph type="sldNum" sz="quarter" idx="5"/>
          </p:nvPr>
        </p:nvSpPr>
        <p:spPr/>
        <p:txBody>
          <a:bodyPr/>
          <a:lstStyle/>
          <a:p>
            <a:fld id="{AAC81825-ACB2-4404-9FAA-C010F568AC4F}" type="slidenum">
              <a:rPr lang="en-US" smtClean="0"/>
              <a:t>34</a:t>
            </a:fld>
            <a:endParaRPr lang="en-US"/>
          </a:p>
        </p:txBody>
      </p:sp>
    </p:spTree>
    <p:extLst>
      <p:ext uri="{BB962C8B-B14F-4D97-AF65-F5344CB8AC3E}">
        <p14:creationId xmlns:p14="http://schemas.microsoft.com/office/powerpoint/2010/main" val="34794764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Readable: Language of page, unusual words, abbreviations, reading level, </a:t>
            </a:r>
          </a:p>
          <a:p>
            <a:r>
              <a:rPr lang="en-US" dirty="0"/>
              <a:t>Predictable: On focus, on input, consistent navigation (</a:t>
            </a:r>
            <a:r>
              <a:rPr lang="en-US" b="0" i="0" dirty="0">
                <a:solidFill>
                  <a:srgbClr val="1D1D1D"/>
                </a:solidFill>
                <a:effectLst/>
                <a:latin typeface="Noto Sans" panose="020B0502040504020204" pitchFamily="34" charset="0"/>
              </a:rPr>
              <a:t> screen readers present content as a one-dimensional stream of synthetic speech that makes it difficult to understand spatial relationships. Users with cognitive limitations may become confused if components appear in different places on different pages.)</a:t>
            </a:r>
            <a:endParaRPr lang="en-US" dirty="0"/>
          </a:p>
          <a:p>
            <a:r>
              <a:rPr lang="en-US" dirty="0"/>
              <a:t>Input Assistance: </a:t>
            </a:r>
            <a:r>
              <a:rPr lang="en-US" b="0" i="0" dirty="0">
                <a:solidFill>
                  <a:srgbClr val="000000"/>
                </a:solidFill>
                <a:effectLst/>
                <a:latin typeface="Arial" panose="020B0604020202020204" pitchFamily="34" charset="0"/>
              </a:rPr>
              <a:t>Help users avoid and correct mistakes</a:t>
            </a:r>
            <a:endParaRPr lang="en-US" dirty="0"/>
          </a:p>
        </p:txBody>
      </p:sp>
      <p:sp>
        <p:nvSpPr>
          <p:cNvPr id="4" name="Slide Number Placeholder 3"/>
          <p:cNvSpPr>
            <a:spLocks noGrp="1"/>
          </p:cNvSpPr>
          <p:nvPr>
            <p:ph type="sldNum" sz="quarter" idx="5"/>
          </p:nvPr>
        </p:nvSpPr>
        <p:spPr/>
        <p:txBody>
          <a:bodyPr/>
          <a:lstStyle/>
          <a:p>
            <a:fld id="{AAC81825-ACB2-4404-9FAA-C010F568AC4F}" type="slidenum">
              <a:rPr lang="en-US" smtClean="0"/>
              <a:t>36</a:t>
            </a:fld>
            <a:endParaRPr lang="en-US"/>
          </a:p>
        </p:txBody>
      </p:sp>
    </p:spTree>
    <p:extLst>
      <p:ext uri="{BB962C8B-B14F-4D97-AF65-F5344CB8AC3E}">
        <p14:creationId xmlns:p14="http://schemas.microsoft.com/office/powerpoint/2010/main" val="40007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B21B1F-9BE0-1ACC-2D5F-145C7A48E88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D996AC-46EE-805B-BC0D-A7583E2BF1E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A3D8D10-F469-7B31-51F1-08D75CD7FA52}"/>
              </a:ext>
            </a:extLst>
          </p:cNvPr>
          <p:cNvSpPr>
            <a:spLocks noGrp="1"/>
          </p:cNvSpPr>
          <p:nvPr>
            <p:ph type="body" idx="1"/>
          </p:nvPr>
        </p:nvSpPr>
        <p:spPr/>
        <p:txBody>
          <a:bodyPr/>
          <a:lstStyle/>
          <a:p>
            <a:r>
              <a:rPr lang="en-US" dirty="0"/>
              <a:t>Readable: Language of page, unusual words, abbreviations, reading level, </a:t>
            </a:r>
          </a:p>
          <a:p>
            <a:r>
              <a:rPr lang="en-US" dirty="0"/>
              <a:t>Predictable: On focus, on input, consistent navigation (</a:t>
            </a:r>
            <a:r>
              <a:rPr lang="en-US" b="0" i="0" dirty="0">
                <a:solidFill>
                  <a:srgbClr val="1D1D1D"/>
                </a:solidFill>
                <a:effectLst/>
                <a:latin typeface="Noto Sans" panose="020B0502040504020204" pitchFamily="34" charset="0"/>
              </a:rPr>
              <a:t> screen readers present content as a one-dimensional stream of synthetic speech that makes it difficult to understand spatial relationships. Users with cognitive limitations may become confused if components appear in different places on different pages.)</a:t>
            </a:r>
            <a:endParaRPr lang="en-US" dirty="0"/>
          </a:p>
          <a:p>
            <a:r>
              <a:rPr lang="en-US" dirty="0"/>
              <a:t>Input Assistance: </a:t>
            </a:r>
            <a:r>
              <a:rPr lang="en-US" b="0" i="0" dirty="0">
                <a:solidFill>
                  <a:srgbClr val="000000"/>
                </a:solidFill>
                <a:effectLst/>
                <a:latin typeface="Arial" panose="020B0604020202020204" pitchFamily="34" charset="0"/>
              </a:rPr>
              <a:t>Help users avoid and correct mistakes</a:t>
            </a:r>
            <a:endParaRPr lang="en-US" dirty="0"/>
          </a:p>
        </p:txBody>
      </p:sp>
      <p:sp>
        <p:nvSpPr>
          <p:cNvPr id="4" name="Slide Number Placeholder 3">
            <a:extLst>
              <a:ext uri="{FF2B5EF4-FFF2-40B4-BE49-F238E27FC236}">
                <a16:creationId xmlns:a16="http://schemas.microsoft.com/office/drawing/2014/main" id="{2615D8BD-94D2-279B-3E4A-301EED1DED59}"/>
              </a:ext>
            </a:extLst>
          </p:cNvPr>
          <p:cNvSpPr>
            <a:spLocks noGrp="1"/>
          </p:cNvSpPr>
          <p:nvPr>
            <p:ph type="sldNum" sz="quarter" idx="5"/>
          </p:nvPr>
        </p:nvSpPr>
        <p:spPr/>
        <p:txBody>
          <a:bodyPr/>
          <a:lstStyle/>
          <a:p>
            <a:fld id="{AAC81825-ACB2-4404-9FAA-C010F568AC4F}" type="slidenum">
              <a:rPr lang="en-US" smtClean="0"/>
              <a:t>37</a:t>
            </a:fld>
            <a:endParaRPr lang="en-US"/>
          </a:p>
        </p:txBody>
      </p:sp>
    </p:spTree>
    <p:extLst>
      <p:ext uri="{BB962C8B-B14F-4D97-AF65-F5344CB8AC3E}">
        <p14:creationId xmlns:p14="http://schemas.microsoft.com/office/powerpoint/2010/main" val="305598112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7F4C31-DF77-0B1A-E504-B849063FAB0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3463A18-AB36-1516-094C-B6902380FD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734A39-E1A0-0BA5-068B-D65AC4B4D493}"/>
              </a:ext>
            </a:extLst>
          </p:cNvPr>
          <p:cNvSpPr>
            <a:spLocks noGrp="1"/>
          </p:cNvSpPr>
          <p:nvPr>
            <p:ph type="body" idx="1"/>
          </p:nvPr>
        </p:nvSpPr>
        <p:spPr/>
        <p:txBody>
          <a:bodyPr/>
          <a:lstStyle/>
          <a:p>
            <a:r>
              <a:rPr lang="en-US" dirty="0"/>
              <a:t>Readable: Language of page, unusual words, abbreviations, reading level, </a:t>
            </a:r>
          </a:p>
          <a:p>
            <a:r>
              <a:rPr lang="en-US" dirty="0"/>
              <a:t>Predictable: On focus, on input, consistent navigation (</a:t>
            </a:r>
            <a:r>
              <a:rPr lang="en-US" b="0" i="0" dirty="0">
                <a:solidFill>
                  <a:srgbClr val="1D1D1D"/>
                </a:solidFill>
                <a:effectLst/>
                <a:latin typeface="Noto Sans" panose="020B0502040504020204" pitchFamily="34" charset="0"/>
              </a:rPr>
              <a:t> screen readers present content as a one-dimensional stream of synthetic speech that makes it difficult to understand spatial relationships. Users with cognitive limitations may become confused if components appear in different places on different pages.)</a:t>
            </a:r>
            <a:endParaRPr lang="en-US" dirty="0"/>
          </a:p>
          <a:p>
            <a:r>
              <a:rPr lang="en-US" dirty="0"/>
              <a:t>Input Assistance: </a:t>
            </a:r>
            <a:r>
              <a:rPr lang="en-US" b="0" i="0" dirty="0">
                <a:solidFill>
                  <a:srgbClr val="000000"/>
                </a:solidFill>
                <a:effectLst/>
                <a:latin typeface="Arial" panose="020B0604020202020204" pitchFamily="34" charset="0"/>
              </a:rPr>
              <a:t>Help users avoid and correct mistakes</a:t>
            </a:r>
            <a:endParaRPr lang="en-US" dirty="0"/>
          </a:p>
        </p:txBody>
      </p:sp>
      <p:sp>
        <p:nvSpPr>
          <p:cNvPr id="4" name="Slide Number Placeholder 3">
            <a:extLst>
              <a:ext uri="{FF2B5EF4-FFF2-40B4-BE49-F238E27FC236}">
                <a16:creationId xmlns:a16="http://schemas.microsoft.com/office/drawing/2014/main" id="{39606466-79FE-F1CB-6D29-BA0A6F7F9FA7}"/>
              </a:ext>
            </a:extLst>
          </p:cNvPr>
          <p:cNvSpPr>
            <a:spLocks noGrp="1"/>
          </p:cNvSpPr>
          <p:nvPr>
            <p:ph type="sldNum" sz="quarter" idx="5"/>
          </p:nvPr>
        </p:nvSpPr>
        <p:spPr/>
        <p:txBody>
          <a:bodyPr/>
          <a:lstStyle/>
          <a:p>
            <a:fld id="{AAC81825-ACB2-4404-9FAA-C010F568AC4F}" type="slidenum">
              <a:rPr lang="en-US" smtClean="0"/>
              <a:t>38</a:t>
            </a:fld>
            <a:endParaRPr lang="en-US"/>
          </a:p>
        </p:txBody>
      </p:sp>
    </p:spTree>
    <p:extLst>
      <p:ext uri="{BB962C8B-B14F-4D97-AF65-F5344CB8AC3E}">
        <p14:creationId xmlns:p14="http://schemas.microsoft.com/office/powerpoint/2010/main" val="7000766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000000"/>
                </a:solidFill>
                <a:effectLst/>
                <a:latin typeface="Arial" panose="020B0604020202020204" pitchFamily="34" charset="0"/>
              </a:rPr>
              <a:t>Content must be robust enough that it can be interpreted by a wide variety of user agents, including assistive technologies.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1D1D1D"/>
                </a:solidFill>
                <a:effectLst/>
                <a:latin typeface="Noto Sans" panose="020B0502040504020204" pitchFamily="34" charset="0"/>
              </a:rPr>
              <a:t>Ensure that Assistive Technologies (AT) can gather appropriate information about, activate (or set) and keep up to date on the status of user interface controls in the content.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D1D1D"/>
                </a:solidFill>
                <a:effectLst/>
                <a:latin typeface="Noto Sans" panose="020B0502040504020204" pitchFamily="34" charset="0"/>
              </a:rPr>
              <a:t>Make </a:t>
            </a:r>
            <a:r>
              <a:rPr lang="en-US" b="0" i="0" dirty="0">
                <a:solidFill>
                  <a:srgbClr val="1D1D1D"/>
                </a:solidFill>
                <a:effectLst/>
                <a:latin typeface="Noto Sans" panose="020B0502040504020204" pitchFamily="34" charset="0"/>
              </a:rPr>
              <a:t>users aware of important changes in content that are not given focus, and to do so in a way that doesn't unnecessarily interrupt their work.</a:t>
            </a:r>
          </a:p>
          <a:p>
            <a:endParaRPr lang="en-US" dirty="0"/>
          </a:p>
        </p:txBody>
      </p:sp>
      <p:sp>
        <p:nvSpPr>
          <p:cNvPr id="4" name="Slide Number Placeholder 3"/>
          <p:cNvSpPr>
            <a:spLocks noGrp="1"/>
          </p:cNvSpPr>
          <p:nvPr>
            <p:ph type="sldNum" sz="quarter" idx="5"/>
          </p:nvPr>
        </p:nvSpPr>
        <p:spPr/>
        <p:txBody>
          <a:bodyPr/>
          <a:lstStyle/>
          <a:p>
            <a:fld id="{AAC81825-ACB2-4404-9FAA-C010F568AC4F}" type="slidenum">
              <a:rPr lang="en-US" smtClean="0"/>
              <a:t>40</a:t>
            </a:fld>
            <a:endParaRPr lang="en-US"/>
          </a:p>
        </p:txBody>
      </p:sp>
    </p:spTree>
    <p:extLst>
      <p:ext uri="{BB962C8B-B14F-4D97-AF65-F5344CB8AC3E}">
        <p14:creationId xmlns:p14="http://schemas.microsoft.com/office/powerpoint/2010/main" val="15750992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BEF37C-DEDA-AD44-E8EF-CA3B047BCB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CA2A0C-310E-2589-5320-6FAA0258CF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82CBCB2-55F6-3235-3683-102D83DB6792}"/>
              </a:ext>
            </a:extLst>
          </p:cNvPr>
          <p:cNvSpPr>
            <a:spLocks noGrp="1"/>
          </p:cNvSpPr>
          <p:nvPr>
            <p:ph type="body" idx="1"/>
          </p:nvPr>
        </p:nvSpPr>
        <p:spPr/>
        <p:txBody>
          <a:bodyPr/>
          <a:lstStyle/>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A water quality report from 1998 that a state has stored in an “archive” section of its website and has not updated would probably fall under the exception. The exception would also probably apply to handwritten research notes or photos that go with the 1998 water quality report that the state scans and posts to its website in the archive section.</a:t>
            </a:r>
          </a:p>
          <a:p>
            <a:endParaRPr lang="en-US" dirty="0"/>
          </a:p>
          <a:p>
            <a:r>
              <a:rPr lang="en-US" dirty="0"/>
              <a:t>Doesn’t apply: </a:t>
            </a:r>
          </a:p>
          <a:p>
            <a:endParaRPr lang="en-US" dirty="0"/>
          </a:p>
          <a:p>
            <a:endParaRPr lang="en-US" dirty="0"/>
          </a:p>
        </p:txBody>
      </p:sp>
      <p:sp>
        <p:nvSpPr>
          <p:cNvPr id="4" name="Slide Number Placeholder 3">
            <a:extLst>
              <a:ext uri="{FF2B5EF4-FFF2-40B4-BE49-F238E27FC236}">
                <a16:creationId xmlns:a16="http://schemas.microsoft.com/office/drawing/2014/main" id="{A26409E4-CC37-0875-BB65-D5B2BB268129}"/>
              </a:ext>
            </a:extLst>
          </p:cNvPr>
          <p:cNvSpPr>
            <a:spLocks noGrp="1"/>
          </p:cNvSpPr>
          <p:nvPr>
            <p:ph type="sldNum" sz="quarter" idx="5"/>
          </p:nvPr>
        </p:nvSpPr>
        <p:spPr/>
        <p:txBody>
          <a:bodyPr/>
          <a:lstStyle/>
          <a:p>
            <a:fld id="{AAC81825-ACB2-4404-9FAA-C010F568AC4F}" type="slidenum">
              <a:rPr lang="en-US" smtClean="0"/>
              <a:t>5</a:t>
            </a:fld>
            <a:endParaRPr lang="en-US"/>
          </a:p>
        </p:txBody>
      </p:sp>
    </p:spTree>
    <p:extLst>
      <p:ext uri="{BB962C8B-B14F-4D97-AF65-F5344CB8AC3E}">
        <p14:creationId xmlns:p14="http://schemas.microsoft.com/office/powerpoint/2010/main" val="42201704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4D9B5-18F9-13B4-841F-EF3674F82A2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4EFEDB-7721-8434-3051-278FA83A3EB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69A8FB-464F-7313-415E-914AF4720E9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3DD01A3-D8D9-7AB7-8E75-3F3749C71E40}"/>
              </a:ext>
            </a:extLst>
          </p:cNvPr>
          <p:cNvSpPr>
            <a:spLocks noGrp="1"/>
          </p:cNvSpPr>
          <p:nvPr>
            <p:ph type="sldNum" sz="quarter" idx="5"/>
          </p:nvPr>
        </p:nvSpPr>
        <p:spPr/>
        <p:txBody>
          <a:bodyPr/>
          <a:lstStyle/>
          <a:p>
            <a:fld id="{AAC81825-ACB2-4404-9FAA-C010F568AC4F}" type="slidenum">
              <a:rPr lang="en-US" smtClean="0"/>
              <a:t>41</a:t>
            </a:fld>
            <a:endParaRPr lang="en-US"/>
          </a:p>
        </p:txBody>
      </p:sp>
    </p:spTree>
    <p:extLst>
      <p:ext uri="{BB962C8B-B14F-4D97-AF65-F5344CB8AC3E}">
        <p14:creationId xmlns:p14="http://schemas.microsoft.com/office/powerpoint/2010/main" val="6355157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6DE436-7309-D58C-540C-568CBF72DD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F73B4D-14E6-B0D4-D336-569A857796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14E512-B9E2-F5AE-AEF7-06102305009F}"/>
              </a:ext>
            </a:extLst>
          </p:cNvPr>
          <p:cNvSpPr>
            <a:spLocks noGrp="1"/>
          </p:cNvSpPr>
          <p:nvPr>
            <p:ph type="body" idx="1"/>
          </p:nvPr>
        </p:nvSpPr>
        <p:spPr/>
        <p:txBody>
          <a:bodyPr/>
          <a:lstStyle/>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This exception would probably apply to a PDF flyer for a Thanksgiving Day parade posted on a town’s website in 2018, or a Microsoft Word version of a sample ballot for a school board election posted on a school district’s website in 2014.</a:t>
            </a:r>
            <a:endParaRPr lang="en-US" dirty="0"/>
          </a:p>
          <a:p>
            <a:endParaRPr lang="en-US" dirty="0"/>
          </a:p>
          <a:p>
            <a:r>
              <a:rPr lang="en-US" dirty="0"/>
              <a:t>Doesn’t apply: </a:t>
            </a:r>
          </a:p>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After the date a town has to comply with the rule, it posts a PowerPoint presentation that will be used in an upcoming town council meeting. The presentation would </a:t>
            </a:r>
            <a:r>
              <a:rPr lang="en-US" b="1" i="0" dirty="0">
                <a:solidFill>
                  <a:srgbClr val="2E2E2A"/>
                </a:solidFill>
                <a:effectLst/>
                <a:latin typeface="Public Sans Web"/>
              </a:rPr>
              <a:t>not</a:t>
            </a:r>
            <a:r>
              <a:rPr lang="en-US" b="0" i="0" dirty="0">
                <a:solidFill>
                  <a:srgbClr val="2E2E2A"/>
                </a:solidFill>
                <a:effectLst/>
                <a:latin typeface="Public Sans Web"/>
              </a:rPr>
              <a:t> fall under the exception, and it would probably have to meet WCAG 2.1, Level AA, because it was posted after the rule’s compliance date.</a:t>
            </a:r>
          </a:p>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After the date a city has to comply with the rule, it updates a Microsoft Word document that was first posted on its website in 2020 to include the city’s new contact information. The updated document would </a:t>
            </a:r>
            <a:r>
              <a:rPr lang="en-US" b="1" i="0" dirty="0">
                <a:solidFill>
                  <a:srgbClr val="2E2E2A"/>
                </a:solidFill>
                <a:effectLst/>
                <a:latin typeface="Public Sans Web"/>
              </a:rPr>
              <a:t>not</a:t>
            </a:r>
            <a:r>
              <a:rPr lang="en-US" b="0" i="0" dirty="0">
                <a:solidFill>
                  <a:srgbClr val="2E2E2A"/>
                </a:solidFill>
                <a:effectLst/>
                <a:latin typeface="Public Sans Web"/>
              </a:rPr>
              <a:t> qualify for the exception anymore, and it would probably have to meet WCAG 2.1, Level AA.</a:t>
            </a:r>
          </a:p>
          <a:p>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AAF9AEE1-6FCB-19ED-7919-4734CB771DB3}"/>
              </a:ext>
            </a:extLst>
          </p:cNvPr>
          <p:cNvSpPr>
            <a:spLocks noGrp="1"/>
          </p:cNvSpPr>
          <p:nvPr>
            <p:ph type="sldNum" sz="quarter" idx="5"/>
          </p:nvPr>
        </p:nvSpPr>
        <p:spPr/>
        <p:txBody>
          <a:bodyPr/>
          <a:lstStyle/>
          <a:p>
            <a:fld id="{AAC81825-ACB2-4404-9FAA-C010F568AC4F}" type="slidenum">
              <a:rPr lang="en-US" smtClean="0"/>
              <a:t>6</a:t>
            </a:fld>
            <a:endParaRPr lang="en-US"/>
          </a:p>
        </p:txBody>
      </p:sp>
    </p:spTree>
    <p:extLst>
      <p:ext uri="{BB962C8B-B14F-4D97-AF65-F5344CB8AC3E}">
        <p14:creationId xmlns:p14="http://schemas.microsoft.com/office/powerpoint/2010/main" val="42560707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6C9BB4-5903-2471-A8B1-F350E505F5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B965DC-9E7B-C01C-B7A1-427700766B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B80D2C-E22A-10C2-B822-C5268979AED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9901B44-DBD3-FF2E-3927-567F0EF253BC}"/>
              </a:ext>
            </a:extLst>
          </p:cNvPr>
          <p:cNvSpPr>
            <a:spLocks noGrp="1"/>
          </p:cNvSpPr>
          <p:nvPr>
            <p:ph type="sldNum" sz="quarter" idx="5"/>
          </p:nvPr>
        </p:nvSpPr>
        <p:spPr/>
        <p:txBody>
          <a:bodyPr/>
          <a:lstStyle/>
          <a:p>
            <a:fld id="{AAC81825-ACB2-4404-9FAA-C010F568AC4F}" type="slidenum">
              <a:rPr lang="en-US" smtClean="0"/>
              <a:t>7</a:t>
            </a:fld>
            <a:endParaRPr lang="en-US"/>
          </a:p>
        </p:txBody>
      </p:sp>
    </p:spTree>
    <p:extLst>
      <p:ext uri="{BB962C8B-B14F-4D97-AF65-F5344CB8AC3E}">
        <p14:creationId xmlns:p14="http://schemas.microsoft.com/office/powerpoint/2010/main" val="32721227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4EDD58-B838-F415-5E3D-C02C600805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D0521D4-54A9-A9A4-1AD4-7571649C07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54C8677-D4DF-16D6-63A3-9F97E7244E8E}"/>
              </a:ext>
            </a:extLst>
          </p:cNvPr>
          <p:cNvSpPr>
            <a:spLocks noGrp="1"/>
          </p:cNvSpPr>
          <p:nvPr>
            <p:ph type="body" idx="1"/>
          </p:nvPr>
        </p:nvSpPr>
        <p:spPr/>
        <p:txBody>
          <a:bodyPr/>
          <a:lstStyle/>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This exception would probably apply to a PDF flyer for a Thanksgiving Day parade posted on a town’s website in 2018, or a Microsoft Word version of a sample ballot for a school board election posted on a school district’s website in 2014.</a:t>
            </a:r>
            <a:endParaRPr lang="en-US" dirty="0"/>
          </a:p>
          <a:p>
            <a:endParaRPr lang="en-US" dirty="0"/>
          </a:p>
          <a:p>
            <a:r>
              <a:rPr lang="en-US" dirty="0"/>
              <a:t>Doesn’t apply: </a:t>
            </a:r>
          </a:p>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After the date a town has to comply with the rule, it posts a PowerPoint presentation that will be used in an upcoming town council meeting. The presentation would </a:t>
            </a:r>
            <a:r>
              <a:rPr lang="en-US" b="1" i="0" dirty="0">
                <a:solidFill>
                  <a:srgbClr val="2E2E2A"/>
                </a:solidFill>
                <a:effectLst/>
                <a:latin typeface="Public Sans Web"/>
              </a:rPr>
              <a:t>not</a:t>
            </a:r>
            <a:r>
              <a:rPr lang="en-US" b="0" i="0" dirty="0">
                <a:solidFill>
                  <a:srgbClr val="2E2E2A"/>
                </a:solidFill>
                <a:effectLst/>
                <a:latin typeface="Public Sans Web"/>
              </a:rPr>
              <a:t> fall under the exception, and it would probably have to meet WCAG 2.1, Level AA, because it was posted after the rule’s compliance date.</a:t>
            </a:r>
          </a:p>
          <a:p>
            <a:pPr algn="l">
              <a:buFont typeface="Arial" panose="020B0604020202020204" pitchFamily="34" charset="0"/>
              <a:buChar char="•"/>
            </a:pPr>
            <a:r>
              <a:rPr lang="en-US" b="1" i="0" dirty="0">
                <a:solidFill>
                  <a:srgbClr val="2E2E2A"/>
                </a:solidFill>
                <a:effectLst/>
                <a:latin typeface="Public Sans Web"/>
              </a:rPr>
              <a:t>Example:</a:t>
            </a:r>
            <a:r>
              <a:rPr lang="en-US" b="0" i="0" dirty="0">
                <a:solidFill>
                  <a:srgbClr val="2E2E2A"/>
                </a:solidFill>
                <a:effectLst/>
                <a:latin typeface="Public Sans Web"/>
              </a:rPr>
              <a:t> After the date a city has to comply with the rule, it updates a Microsoft Word document that was first posted on its website in 2020 to include the city’s new contact information. The updated document would </a:t>
            </a:r>
            <a:r>
              <a:rPr lang="en-US" b="1" i="0" dirty="0">
                <a:solidFill>
                  <a:srgbClr val="2E2E2A"/>
                </a:solidFill>
                <a:effectLst/>
                <a:latin typeface="Public Sans Web"/>
              </a:rPr>
              <a:t>not</a:t>
            </a:r>
            <a:r>
              <a:rPr lang="en-US" b="0" i="0" dirty="0">
                <a:solidFill>
                  <a:srgbClr val="2E2E2A"/>
                </a:solidFill>
                <a:effectLst/>
                <a:latin typeface="Public Sans Web"/>
              </a:rPr>
              <a:t> qualify for the exception anymore, and it would probably have to meet WCAG 2.1, Level AA.</a:t>
            </a:r>
          </a:p>
          <a:p>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19A80BE6-20CB-2D73-217B-1A6736C4A0AD}"/>
              </a:ext>
            </a:extLst>
          </p:cNvPr>
          <p:cNvSpPr>
            <a:spLocks noGrp="1"/>
          </p:cNvSpPr>
          <p:nvPr>
            <p:ph type="sldNum" sz="quarter" idx="5"/>
          </p:nvPr>
        </p:nvSpPr>
        <p:spPr/>
        <p:txBody>
          <a:bodyPr/>
          <a:lstStyle/>
          <a:p>
            <a:fld id="{AAC81825-ACB2-4404-9FAA-C010F568AC4F}" type="slidenum">
              <a:rPr lang="en-US" smtClean="0"/>
              <a:t>8</a:t>
            </a:fld>
            <a:endParaRPr lang="en-US"/>
          </a:p>
        </p:txBody>
      </p:sp>
    </p:spTree>
    <p:extLst>
      <p:ext uri="{BB962C8B-B14F-4D97-AF65-F5344CB8AC3E}">
        <p14:creationId xmlns:p14="http://schemas.microsoft.com/office/powerpoint/2010/main" val="38621057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541A53-01B1-565A-E87C-EF82027DC56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62A621-B207-7530-946B-33E7B1156AF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45AAAE-74BE-6818-3FE3-7FE782959C5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E737D28-EB4D-B0D6-A775-A0B82CDEE7BE}"/>
              </a:ext>
            </a:extLst>
          </p:cNvPr>
          <p:cNvSpPr>
            <a:spLocks noGrp="1"/>
          </p:cNvSpPr>
          <p:nvPr>
            <p:ph type="sldNum" sz="quarter" idx="5"/>
          </p:nvPr>
        </p:nvSpPr>
        <p:spPr/>
        <p:txBody>
          <a:bodyPr/>
          <a:lstStyle/>
          <a:p>
            <a:fld id="{AAC81825-ACB2-4404-9FAA-C010F568AC4F}" type="slidenum">
              <a:rPr lang="en-US" smtClean="0"/>
              <a:t>9</a:t>
            </a:fld>
            <a:endParaRPr lang="en-US"/>
          </a:p>
        </p:txBody>
      </p:sp>
    </p:spTree>
    <p:extLst>
      <p:ext uri="{BB962C8B-B14F-4D97-AF65-F5344CB8AC3E}">
        <p14:creationId xmlns:p14="http://schemas.microsoft.com/office/powerpoint/2010/main" val="2044473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AC81825-ACB2-4404-9FAA-C010F568AC4F}" type="slidenum">
              <a:rPr lang="en-US" smtClean="0"/>
              <a:t>10</a:t>
            </a:fld>
            <a:endParaRPr lang="en-US"/>
          </a:p>
        </p:txBody>
      </p:sp>
    </p:spTree>
    <p:extLst>
      <p:ext uri="{BB962C8B-B14F-4D97-AF65-F5344CB8AC3E}">
        <p14:creationId xmlns:p14="http://schemas.microsoft.com/office/powerpoint/2010/main" val="32261059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C9206E-28EF-9AFB-E7CA-74392037E5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B4648F-416C-4375-4B7F-8F0FE01AC40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F7A41C-1D3C-DA8C-A712-7D5BE4ED45FB}"/>
              </a:ext>
            </a:extLst>
          </p:cNvPr>
          <p:cNvSpPr>
            <a:spLocks noGrp="1"/>
          </p:cNvSpPr>
          <p:nvPr>
            <p:ph type="body" idx="1"/>
          </p:nvPr>
        </p:nvSpPr>
        <p:spPr/>
        <p:txBody>
          <a:bodyPr/>
          <a:lstStyle/>
          <a:p>
            <a:r>
              <a:rPr lang="en-US" dirty="0"/>
              <a:t>Alt Text for Images</a:t>
            </a:r>
          </a:p>
          <a:p>
            <a:r>
              <a:rPr lang="en-US" dirty="0"/>
              <a:t>Captions for Videos (including audio descriptions)</a:t>
            </a:r>
          </a:p>
          <a:p>
            <a:r>
              <a:rPr lang="en-US" dirty="0"/>
              <a:t>Headings, lists, tables, form fields, bold for important text, underlined text for links, reading order is accurate: all used by screen readers</a:t>
            </a:r>
          </a:p>
          <a:p>
            <a:r>
              <a:rPr lang="en-US" dirty="0"/>
              <a:t>Don’t use color alone to convey information, color contrast, page that automatically plays audio must have a way to pause it</a:t>
            </a:r>
          </a:p>
        </p:txBody>
      </p:sp>
      <p:sp>
        <p:nvSpPr>
          <p:cNvPr id="4" name="Slide Number Placeholder 3">
            <a:extLst>
              <a:ext uri="{FF2B5EF4-FFF2-40B4-BE49-F238E27FC236}">
                <a16:creationId xmlns:a16="http://schemas.microsoft.com/office/drawing/2014/main" id="{203C60E6-5E0F-D40D-68A9-6489CB1B88EA}"/>
              </a:ext>
            </a:extLst>
          </p:cNvPr>
          <p:cNvSpPr>
            <a:spLocks noGrp="1"/>
          </p:cNvSpPr>
          <p:nvPr>
            <p:ph type="sldNum" sz="quarter" idx="5"/>
          </p:nvPr>
        </p:nvSpPr>
        <p:spPr/>
        <p:txBody>
          <a:bodyPr/>
          <a:lstStyle/>
          <a:p>
            <a:fld id="{AAC81825-ACB2-4404-9FAA-C010F568AC4F}" type="slidenum">
              <a:rPr lang="en-US" smtClean="0"/>
              <a:t>17</a:t>
            </a:fld>
            <a:endParaRPr lang="en-US"/>
          </a:p>
        </p:txBody>
      </p:sp>
    </p:spTree>
    <p:extLst>
      <p:ext uri="{BB962C8B-B14F-4D97-AF65-F5344CB8AC3E}">
        <p14:creationId xmlns:p14="http://schemas.microsoft.com/office/powerpoint/2010/main" val="17400365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A4C3C3-DBE8-8D87-1B20-E02416DE5B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7EF5803-C3D3-E0EB-1136-452F38ADD07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E8954F8-8FFE-DC54-71BF-BBBE56FAFB7E}"/>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AD24B504-E85C-E2C6-FC3C-4552A0E050C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D65935-33F3-18C6-D5A0-BC4E1E53E190}"/>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30243750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8A797-2AB1-9E09-64ED-5DB940EAE17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1CF520-69AD-A74B-5313-61A84FB36C7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08A9447-C9EA-5A0C-1D0E-9C58BDFDAD0B}"/>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C051F03A-65F9-A4C4-6F03-95E39C7627F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67B924-33BF-A3E6-CC6D-8B81FD99F2D6}"/>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21607300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F631F43-060B-1DF0-1BB0-63513928662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B36D33E-9BB7-DBCA-90EB-5952DC661F2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28C9E7-F484-5A88-FBDC-CD2A01FF136B}"/>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9E5D0467-0F1B-4AE4-0CCC-EB112F1A86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9D8DE5E-414A-78E6-606F-04594CB08A7F}"/>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8798945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8AE44-EE67-B417-C519-47A7DB8515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E230334-8DAB-B6BC-13C1-4421E65E29D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8081CF-BD7F-3772-AB6D-1C770181AFAD}"/>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79C152A3-5D41-057B-9988-08058F78BD7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0D8AAA2-5ECA-011E-BF2A-7EA571A9E8AA}"/>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20541450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E6D8E6-F235-0DB2-EA32-45E0F8B7462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6D21ED8-087D-2FA6-3028-DB6A1B546DB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4A4D031-A434-7D22-44C7-6476DC84E306}"/>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C4C426CB-303C-B2E4-433D-DE9D35ABC8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5287132-9D1C-FF62-4C36-DEA0827F5E5B}"/>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18527601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6F926-7578-79C8-24A0-ED3E6A6DC06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6F4915C-2746-C2BE-FCEC-61160645721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ABBA926-D6B7-B982-1775-DC50FBEEDA6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241C112-5FFA-3AC0-62EA-022383A05B3A}"/>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6" name="Footer Placeholder 5">
            <a:extLst>
              <a:ext uri="{FF2B5EF4-FFF2-40B4-BE49-F238E27FC236}">
                <a16:creationId xmlns:a16="http://schemas.microsoft.com/office/drawing/2014/main" id="{6D65D966-D36E-2DFF-5BB7-4D9EB61ED29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F539DB0-1D2D-6B24-CEC4-5780357DB3E4}"/>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24958605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D53906-09B0-6772-AEE3-08D233A6316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4565851-DC69-775A-3254-2E86D311AE3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9D5E406-A246-ABB7-F842-C7F9675958D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8F7306-14E5-9533-87BD-5827001CC06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43ABA9A-37D4-198B-07A6-E3338AECCC7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35E054B-0FDD-2E0B-AAAB-494B89D1ADD6}"/>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8" name="Footer Placeholder 7">
            <a:extLst>
              <a:ext uri="{FF2B5EF4-FFF2-40B4-BE49-F238E27FC236}">
                <a16:creationId xmlns:a16="http://schemas.microsoft.com/office/drawing/2014/main" id="{5C02DE3C-BB61-4DDD-8509-3BD48A1D50B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21BEBDD-D0AE-1370-5567-A96A6596F3C7}"/>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9893003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6986E2-A0CC-8B00-7592-27BAD1A4B0F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42B27D2-D384-9540-E5BD-EE2A0810156C}"/>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4" name="Footer Placeholder 3">
            <a:extLst>
              <a:ext uri="{FF2B5EF4-FFF2-40B4-BE49-F238E27FC236}">
                <a16:creationId xmlns:a16="http://schemas.microsoft.com/office/drawing/2014/main" id="{91C3F138-43F5-ABA4-2F0C-5107D1B1849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BECD5BF-9BD3-69A1-4DEA-D73EE71220DF}"/>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10848537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A9303C7-BCAF-6CFE-C247-94A28393FD55}"/>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3" name="Footer Placeholder 2">
            <a:extLst>
              <a:ext uri="{FF2B5EF4-FFF2-40B4-BE49-F238E27FC236}">
                <a16:creationId xmlns:a16="http://schemas.microsoft.com/office/drawing/2014/main" id="{8F3D0D85-88D7-A280-0556-CEE4ECBA5C1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C1E93E8-A730-C7B5-66D9-DEFCF76F930C}"/>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3651554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143ABC-E236-DAD2-7ACE-C8852F34F20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6D12FC6-7D01-8368-090D-7A57A8BD709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238BC13-A98B-C733-8382-ECAAE7458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1F0DF4-E247-422F-5F8F-80BDA3B5DCC5}"/>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6" name="Footer Placeholder 5">
            <a:extLst>
              <a:ext uri="{FF2B5EF4-FFF2-40B4-BE49-F238E27FC236}">
                <a16:creationId xmlns:a16="http://schemas.microsoft.com/office/drawing/2014/main" id="{21C86507-D7B1-9C5D-790A-7773ECB0252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C29D60-3F8D-E775-E44A-E3E9E502E6C1}"/>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2348415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1DF5AB-C57F-AE9E-30AE-211C391DEBF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6134D52-798D-8C0B-9405-F2F0ECCF8FC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DB8D2779-A99F-46D2-E826-4050212D60D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FB12B99-7F2D-7583-3948-3C258A23733E}"/>
              </a:ext>
            </a:extLst>
          </p:cNvPr>
          <p:cNvSpPr>
            <a:spLocks noGrp="1"/>
          </p:cNvSpPr>
          <p:nvPr>
            <p:ph type="dt" sz="half" idx="10"/>
          </p:nvPr>
        </p:nvSpPr>
        <p:spPr/>
        <p:txBody>
          <a:bodyPr/>
          <a:lstStyle/>
          <a:p>
            <a:fld id="{772DFEEB-2708-4CE3-824B-79324F2FB2F5}" type="datetimeFigureOut">
              <a:rPr lang="en-US" smtClean="0"/>
              <a:t>6/6/2025</a:t>
            </a:fld>
            <a:endParaRPr lang="en-US"/>
          </a:p>
        </p:txBody>
      </p:sp>
      <p:sp>
        <p:nvSpPr>
          <p:cNvPr id="6" name="Footer Placeholder 5">
            <a:extLst>
              <a:ext uri="{FF2B5EF4-FFF2-40B4-BE49-F238E27FC236}">
                <a16:creationId xmlns:a16="http://schemas.microsoft.com/office/drawing/2014/main" id="{2F9AD249-D3FF-C203-1C6F-A6BC85F2F53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453D0EF-3AA3-483D-C7BE-71D3F38A7E7C}"/>
              </a:ext>
            </a:extLst>
          </p:cNvPr>
          <p:cNvSpPr>
            <a:spLocks noGrp="1"/>
          </p:cNvSpPr>
          <p:nvPr>
            <p:ph type="sldNum" sz="quarter" idx="12"/>
          </p:nvPr>
        </p:nvSpPr>
        <p:spPr/>
        <p:txBody>
          <a:bodyPr/>
          <a:lstStyle/>
          <a:p>
            <a:fld id="{31A8C24A-4D09-4EFF-920D-BAFF40C3E82C}" type="slidenum">
              <a:rPr lang="en-US" smtClean="0"/>
              <a:t>‹#›</a:t>
            </a:fld>
            <a:endParaRPr lang="en-US"/>
          </a:p>
        </p:txBody>
      </p:sp>
    </p:spTree>
    <p:extLst>
      <p:ext uri="{BB962C8B-B14F-4D97-AF65-F5344CB8AC3E}">
        <p14:creationId xmlns:p14="http://schemas.microsoft.com/office/powerpoint/2010/main" val="21619565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6D0FAE5-4CF1-BC22-9F31-046541DBBA0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CF9F20D-F390-66D6-9656-F64DC803419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84BF32-3B7A-1A33-D004-9080D1BA143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72DFEEB-2708-4CE3-824B-79324F2FB2F5}" type="datetimeFigureOut">
              <a:rPr lang="en-US" smtClean="0"/>
              <a:t>6/6/2025</a:t>
            </a:fld>
            <a:endParaRPr lang="en-US"/>
          </a:p>
        </p:txBody>
      </p:sp>
      <p:sp>
        <p:nvSpPr>
          <p:cNvPr id="5" name="Footer Placeholder 4">
            <a:extLst>
              <a:ext uri="{FF2B5EF4-FFF2-40B4-BE49-F238E27FC236}">
                <a16:creationId xmlns:a16="http://schemas.microsoft.com/office/drawing/2014/main" id="{1F15A788-42A8-D9F9-9E0C-1D67B58B788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C4C35BD1-413D-C68B-8FCB-6970C4773E1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1A8C24A-4D09-4EFF-920D-BAFF40C3E82C}" type="slidenum">
              <a:rPr lang="en-US" smtClean="0"/>
              <a:t>‹#›</a:t>
            </a:fld>
            <a:endParaRPr lang="en-US"/>
          </a:p>
        </p:txBody>
      </p:sp>
    </p:spTree>
    <p:extLst>
      <p:ext uri="{BB962C8B-B14F-4D97-AF65-F5344CB8AC3E}">
        <p14:creationId xmlns:p14="http://schemas.microsoft.com/office/powerpoint/2010/main" val="292650195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5.sv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9.png"/><Relationship Id="rId2" Type="http://schemas.openxmlformats.org/officeDocument/2006/relationships/video" Target="../media/media1.mp4"/><Relationship Id="rId1" Type="http://schemas.microsoft.com/office/2007/relationships/media" Target="../media/media1.mp4"/><Relationship Id="rId6" Type="http://schemas.microsoft.com/office/2017/04/relationships/track" Target="../media/track1.vtt"/><Relationship Id="rId5" Type="http://schemas.openxmlformats.org/officeDocument/2006/relationships/image" Target="../media/image7.png"/><Relationship Id="rId4" Type="http://schemas.openxmlformats.org/officeDocument/2006/relationships/notesSlide" Target="../notesSlides/notesSlide12.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16.png"/><Relationship Id="rId2" Type="http://schemas.openxmlformats.org/officeDocument/2006/relationships/video" Target="../media/media2.mp4"/><Relationship Id="rId1" Type="http://schemas.microsoft.com/office/2007/relationships/media" Target="../media/media2.mp4"/><Relationship Id="rId6" Type="http://schemas.microsoft.com/office/2017/04/relationships/track" Target="../media/track2.vtt"/><Relationship Id="rId5" Type="http://schemas.openxmlformats.org/officeDocument/2006/relationships/image" Target="../media/image15.png"/><Relationship Id="rId4" Type="http://schemas.openxmlformats.org/officeDocument/2006/relationships/notesSlide" Target="../notesSlides/notesSlide23.xml"/></Relationships>
</file>

<file path=ppt/slides/_rels/slide3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18.jpg"/><Relationship Id="rId4" Type="http://schemas.openxmlformats.org/officeDocument/2006/relationships/image" Target="../media/image17.jpg"/></Relationships>
</file>

<file path=ppt/slides/_rels/slide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hyperlink" Target="https://accessibility.its.uconn.edu/accessibility-training/self-paced-learning/" TargetMode="External"/><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hyperlink" Target="mailto:itaccessibility@uconn.edu" TargetMode="External"/><Relationship Id="rId4" Type="http://schemas.openxmlformats.org/officeDocument/2006/relationships/hyperlink" Target="https://accessibility.its.uconn.edu/accessibility-training/"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943CAA20-3569-4189-9E48-239A229A86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FAAAE3-2147-C5B6-3BF3-14699AF63799}"/>
              </a:ext>
            </a:extLst>
          </p:cNvPr>
          <p:cNvSpPr>
            <a:spLocks noGrp="1"/>
          </p:cNvSpPr>
          <p:nvPr>
            <p:ph type="ctrTitle"/>
          </p:nvPr>
        </p:nvSpPr>
        <p:spPr>
          <a:xfrm>
            <a:off x="609599" y="891182"/>
            <a:ext cx="10983687" cy="1956682"/>
          </a:xfrm>
        </p:spPr>
        <p:txBody>
          <a:bodyPr anchor="b">
            <a:normAutofit/>
          </a:bodyPr>
          <a:lstStyle/>
          <a:p>
            <a:pPr algn="l"/>
            <a:r>
              <a:rPr lang="en-US" sz="6600" b="1" dirty="0"/>
              <a:t>Digital Accessibility</a:t>
            </a:r>
            <a:br>
              <a:rPr lang="en-US" sz="6600" b="1" dirty="0"/>
            </a:br>
            <a:r>
              <a:rPr lang="en-US" sz="4400" b="1" dirty="0"/>
              <a:t>Create an Inclusive and Accessible Experience </a:t>
            </a:r>
            <a:endParaRPr lang="en-US" sz="6600" b="1" dirty="0"/>
          </a:p>
        </p:txBody>
      </p:sp>
      <p:sp>
        <p:nvSpPr>
          <p:cNvPr id="3" name="Subtitle 2">
            <a:extLst>
              <a:ext uri="{FF2B5EF4-FFF2-40B4-BE49-F238E27FC236}">
                <a16:creationId xmlns:a16="http://schemas.microsoft.com/office/drawing/2014/main" id="{EE536143-F33D-84A9-DC3A-9728D7DB529C}"/>
              </a:ext>
            </a:extLst>
          </p:cNvPr>
          <p:cNvSpPr>
            <a:spLocks noGrp="1"/>
          </p:cNvSpPr>
          <p:nvPr>
            <p:ph type="subTitle" idx="1"/>
          </p:nvPr>
        </p:nvSpPr>
        <p:spPr>
          <a:xfrm>
            <a:off x="609599" y="3415729"/>
            <a:ext cx="10112829" cy="703196"/>
          </a:xfrm>
        </p:spPr>
        <p:txBody>
          <a:bodyPr vert="horz" lIns="91440" tIns="45720" rIns="91440" bIns="45720" rtlCol="0" anchor="t">
            <a:normAutofit/>
          </a:bodyPr>
          <a:lstStyle/>
          <a:p>
            <a:pPr algn="l"/>
            <a:r>
              <a:rPr lang="en-US" sz="4000" b="1" dirty="0">
                <a:latin typeface="+mj-lt"/>
                <a:ea typeface="+mj-ea"/>
                <a:cs typeface="+mj-cs"/>
              </a:rPr>
              <a:t>Web Content Accessibility Guidelines (WCAG)</a:t>
            </a:r>
          </a:p>
        </p:txBody>
      </p:sp>
      <p:grpSp>
        <p:nvGrpSpPr>
          <p:cNvPr id="7" name="Group 6" descr="UConn Logo">
            <a:extLst>
              <a:ext uri="{FF2B5EF4-FFF2-40B4-BE49-F238E27FC236}">
                <a16:creationId xmlns:a16="http://schemas.microsoft.com/office/drawing/2014/main" id="{86019C4A-AE84-511D-0922-E85B8EDB6F09}"/>
              </a:ext>
            </a:extLst>
          </p:cNvPr>
          <p:cNvGrpSpPr/>
          <p:nvPr/>
        </p:nvGrpSpPr>
        <p:grpSpPr>
          <a:xfrm>
            <a:off x="-3048" y="5991702"/>
            <a:ext cx="12192000" cy="866298"/>
            <a:chOff x="-3048" y="5991702"/>
            <a:chExt cx="12192000" cy="866298"/>
          </a:xfrm>
        </p:grpSpPr>
        <p:pic>
          <p:nvPicPr>
            <p:cNvPr id="6" name="Picture 5">
              <a:extLst>
                <a:ext uri="{FF2B5EF4-FFF2-40B4-BE49-F238E27FC236}">
                  <a16:creationId xmlns:a16="http://schemas.microsoft.com/office/drawing/2014/main" id="{D2E6676A-A65B-471E-8D11-7EA57C2D69EE}"/>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3048" y="5991702"/>
              <a:ext cx="12192000" cy="866298"/>
            </a:xfrm>
            <a:prstGeom prst="rect">
              <a:avLst/>
            </a:prstGeom>
          </p:spPr>
        </p:pic>
        <p:pic>
          <p:nvPicPr>
            <p:cNvPr id="5" name="Picture 4">
              <a:extLst>
                <a:ext uri="{FF2B5EF4-FFF2-40B4-BE49-F238E27FC236}">
                  <a16:creationId xmlns:a16="http://schemas.microsoft.com/office/drawing/2014/main" id="{1E05C4CC-31D2-1174-F5BF-5F1A2A38917C}"/>
                </a:ext>
              </a:extLst>
            </p:cNvPr>
            <p:cNvPicPr>
              <a:picLocks noChangeAspect="1"/>
            </p:cNvPicPr>
            <p:nvPr/>
          </p:nvPicPr>
          <p:blipFill>
            <a:blip r:embed="rId3"/>
            <a:stretch>
              <a:fillRect/>
            </a:stretch>
          </p:blipFill>
          <p:spPr>
            <a:xfrm>
              <a:off x="205069" y="6041933"/>
              <a:ext cx="4504762" cy="733333"/>
            </a:xfrm>
            <a:prstGeom prst="rect">
              <a:avLst/>
            </a:prstGeom>
          </p:spPr>
        </p:pic>
      </p:grpSp>
      <p:sp>
        <p:nvSpPr>
          <p:cNvPr id="4" name="Rectangle 3">
            <a:extLst>
              <a:ext uri="{FF2B5EF4-FFF2-40B4-BE49-F238E27FC236}">
                <a16:creationId xmlns:a16="http://schemas.microsoft.com/office/drawing/2014/main" id="{BB64C933-2468-CAFA-BDCE-7D0053A7DA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04773" y="3104364"/>
            <a:ext cx="1005840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21025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779ACFA-2F16-5A04-1A22-4B5C2B6A8F75}"/>
            </a:ext>
          </a:extLst>
        </p:cNvPr>
        <p:cNvGrpSpPr/>
        <p:nvPr/>
      </p:nvGrpSpPr>
      <p:grpSpPr>
        <a:xfrm>
          <a:off x="0" y="0"/>
          <a:ext cx="0" cy="0"/>
          <a:chOff x="0" y="0"/>
          <a:chExt cx="0" cy="0"/>
        </a:xfrm>
      </p:grpSpPr>
      <p:sp useBgFill="1">
        <p:nvSpPr>
          <p:cNvPr id="1038" name="Rectangle 1037">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7743ACA-A598-47C6-469D-F86AE17F43B4}"/>
              </a:ext>
            </a:extLst>
          </p:cNvPr>
          <p:cNvSpPr>
            <a:spLocks noGrp="1"/>
          </p:cNvSpPr>
          <p:nvPr>
            <p:ph type="title"/>
          </p:nvPr>
        </p:nvSpPr>
        <p:spPr>
          <a:xfrm>
            <a:off x="630936" y="640080"/>
            <a:ext cx="4818888" cy="1481328"/>
          </a:xfrm>
        </p:spPr>
        <p:txBody>
          <a:bodyPr vert="horz" lIns="91440" tIns="45720" rIns="91440" bIns="45720" rtlCol="0" anchor="b">
            <a:normAutofit/>
          </a:bodyPr>
          <a:lstStyle/>
          <a:p>
            <a:r>
              <a:rPr lang="en-US" sz="5400" b="1" kern="1200">
                <a:solidFill>
                  <a:schemeClr val="tx1"/>
                </a:solidFill>
                <a:latin typeface="+mj-lt"/>
                <a:ea typeface="+mj-ea"/>
                <a:cs typeface="+mj-cs"/>
              </a:rPr>
              <a:t>Requirement</a:t>
            </a:r>
          </a:p>
        </p:txBody>
      </p:sp>
      <p:sp>
        <p:nvSpPr>
          <p:cNvPr id="4" name="TextBox 3">
            <a:extLst>
              <a:ext uri="{FF2B5EF4-FFF2-40B4-BE49-F238E27FC236}">
                <a16:creationId xmlns:a16="http://schemas.microsoft.com/office/drawing/2014/main" id="{8FB4719F-6460-993D-4080-F2274797BD8B}"/>
              </a:ext>
            </a:extLst>
          </p:cNvPr>
          <p:cNvSpPr txBox="1"/>
          <p:nvPr/>
        </p:nvSpPr>
        <p:spPr>
          <a:xfrm>
            <a:off x="630935" y="2660904"/>
            <a:ext cx="7420535" cy="3547872"/>
          </a:xfrm>
          <a:prstGeom prst="rect">
            <a:avLst/>
          </a:prstGeom>
        </p:spPr>
        <p:txBody>
          <a:bodyPr vert="horz" lIns="91440" tIns="45720" rIns="91440" bIns="45720" rtlCol="0" anchor="t">
            <a:normAutofit/>
          </a:bodyPr>
          <a:lstStyle/>
          <a:p>
            <a:pPr>
              <a:lnSpc>
                <a:spcPct val="90000"/>
              </a:lnSpc>
              <a:spcAft>
                <a:spcPts val="600"/>
              </a:spcAft>
            </a:pPr>
            <a:r>
              <a:rPr lang="en-US" sz="3600" dirty="0"/>
              <a:t>The Web Content Accessibility Guidelines (WCAG) Version 2.1, Level AA is the technical standard for state and local governments’ web content and mobile apps developed by World Wide Web Consortium (W3C)</a:t>
            </a:r>
          </a:p>
        </p:txBody>
      </p:sp>
      <p:pic>
        <p:nvPicPr>
          <p:cNvPr id="5" name="Graphic 4" descr="World wide web consortium logo">
            <a:extLst>
              <a:ext uri="{FF2B5EF4-FFF2-40B4-BE49-F238E27FC236}">
                <a16:creationId xmlns:a16="http://schemas.microsoft.com/office/drawing/2014/main" id="{9F027DAC-7713-DB5F-266E-05F3C25FE6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387436" y="350426"/>
            <a:ext cx="3033663" cy="2022442"/>
          </a:xfrm>
          <a:prstGeom prst="rect">
            <a:avLst/>
          </a:prstGeom>
        </p:spPr>
      </p:pic>
      <p:sp>
        <p:nvSpPr>
          <p:cNvPr id="6" name="Rectangle 5">
            <a:extLst>
              <a:ext uri="{FF2B5EF4-FFF2-40B4-BE49-F238E27FC236}">
                <a16:creationId xmlns:a16="http://schemas.microsoft.com/office/drawing/2014/main" id="{9E63D552-B91A-B512-BE99-09755550963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70901" y="2372868"/>
            <a:ext cx="34747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2912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E166039-A3AD-D206-B58D-3C65935F418D}"/>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r>
              <a:rPr lang="en-US" sz="7200" b="1" kern="1200" dirty="0">
                <a:solidFill>
                  <a:schemeClr val="tx1"/>
                </a:solidFill>
                <a:latin typeface="+mj-lt"/>
                <a:ea typeface="+mj-ea"/>
                <a:cs typeface="+mj-cs"/>
              </a:rPr>
              <a:t>What is WCAG?</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66576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356E6D3-70D0-5CD0-D525-D684AAA530A0}"/>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0627AE86-B644-8E62-0B6E-A7CBBA7BBA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561E6AFF-8142-DB32-C97F-B1E0D13DDD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3E212091-14FD-FA7C-D1BA-282FA8096AB3}"/>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Web Content Accessibility Guidelines</a:t>
            </a:r>
          </a:p>
        </p:txBody>
      </p:sp>
      <p:sp>
        <p:nvSpPr>
          <p:cNvPr id="28" name="Freeform: Shape 18">
            <a:extLst>
              <a:ext uri="{FF2B5EF4-FFF2-40B4-BE49-F238E27FC236}">
                <a16:creationId xmlns:a16="http://schemas.microsoft.com/office/drawing/2014/main" id="{8DD66693-E78E-B694-586C-31A22D03B55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C91E6D8C-A305-7523-2262-9269E1B1056B}"/>
              </a:ext>
            </a:extLst>
          </p:cNvPr>
          <p:cNvSpPr txBox="1"/>
          <p:nvPr/>
        </p:nvSpPr>
        <p:spPr>
          <a:xfrm>
            <a:off x="810768" y="2008641"/>
            <a:ext cx="10344912" cy="3970318"/>
          </a:xfrm>
          <a:prstGeom prst="rect">
            <a:avLst/>
          </a:prstGeom>
          <a:noFill/>
        </p:spPr>
        <p:txBody>
          <a:bodyPr wrap="square" rtlCol="0">
            <a:spAutoFit/>
          </a:bodyPr>
          <a:lstStyle/>
          <a:p>
            <a:pPr marL="285750" indent="-285750">
              <a:buFont typeface="Arial" panose="020B0604020202020204" pitchFamily="34" charset="0"/>
              <a:buChar char="•"/>
            </a:pPr>
            <a:r>
              <a:rPr lang="en-US" sz="2800" dirty="0"/>
              <a:t>Provides a single common, global standard for web accessibility enabling authors, designers, and developers to avoid, and fix, barriers that users with disabilities may encounter online.</a:t>
            </a:r>
          </a:p>
          <a:p>
            <a:pPr marL="285750" indent="-285750">
              <a:buFont typeface="Arial" panose="020B0604020202020204" pitchFamily="34" charset="0"/>
              <a:buChar char="•"/>
            </a:pPr>
            <a:r>
              <a:rPr lang="en-US" sz="2800" dirty="0"/>
              <a:t>Offers layers of guidance such as:</a:t>
            </a:r>
          </a:p>
          <a:p>
            <a:pPr marL="742950" lvl="1" indent="-285750">
              <a:buFont typeface="Arial" panose="020B0604020202020204" pitchFamily="34" charset="0"/>
              <a:buChar char="•"/>
            </a:pPr>
            <a:r>
              <a:rPr lang="en-US" sz="2800" b="1" dirty="0"/>
              <a:t>Principles (4)</a:t>
            </a:r>
            <a:r>
              <a:rPr lang="en-US" sz="2800" dirty="0"/>
              <a:t>: perceivable, operable, understandable, and robust</a:t>
            </a:r>
          </a:p>
          <a:p>
            <a:pPr marL="742950" lvl="1" indent="-285750">
              <a:buFont typeface="Arial" panose="020B0604020202020204" pitchFamily="34" charset="0"/>
              <a:buChar char="•"/>
            </a:pPr>
            <a:r>
              <a:rPr lang="en-US" sz="2800" b="1" dirty="0"/>
              <a:t>Guidelines (13)</a:t>
            </a:r>
            <a:r>
              <a:rPr lang="en-US" sz="2800" dirty="0"/>
              <a:t>: for principles</a:t>
            </a:r>
          </a:p>
          <a:p>
            <a:pPr marL="742950" lvl="1" indent="-285750">
              <a:buFont typeface="Arial" panose="020B0604020202020204" pitchFamily="34" charset="0"/>
              <a:buChar char="•"/>
            </a:pPr>
            <a:r>
              <a:rPr lang="en-US" sz="2800" b="1" dirty="0"/>
              <a:t>Success Criteria</a:t>
            </a:r>
            <a:r>
              <a:rPr lang="en-US" sz="2800" dirty="0"/>
              <a:t>: for guidelines</a:t>
            </a:r>
          </a:p>
          <a:p>
            <a:pPr marL="1200150" lvl="2" indent="-285750">
              <a:buFont typeface="Arial" panose="020B0604020202020204" pitchFamily="34" charset="0"/>
              <a:buChar char="•"/>
            </a:pPr>
            <a:r>
              <a:rPr lang="en-US" sz="2800" dirty="0"/>
              <a:t>Take into account different disabilities such as visual, auditory, motor, and cognitive</a:t>
            </a:r>
          </a:p>
        </p:txBody>
      </p:sp>
      <p:sp>
        <p:nvSpPr>
          <p:cNvPr id="5" name="Rectangle 4">
            <a:extLst>
              <a:ext uri="{FF2B5EF4-FFF2-40B4-BE49-F238E27FC236}">
                <a16:creationId xmlns:a16="http://schemas.microsoft.com/office/drawing/2014/main" id="{698183AC-B535-DDA2-8ECA-2EDCA40146F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5800" y="1186253"/>
            <a:ext cx="548640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1664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3FB7184-8A60-F01A-6FB8-A2AC89E90C03}"/>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4C74B527-E046-B18B-DCCF-6804EBA28D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F88E5CC0-F8B9-A667-C786-951CDFE047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E8B79A4E-EE8E-065A-9EAC-48F83F8B83F2}"/>
              </a:ext>
            </a:extLst>
          </p:cNvPr>
          <p:cNvSpPr>
            <a:spLocks noGrp="1"/>
          </p:cNvSpPr>
          <p:nvPr>
            <p:ph type="title"/>
          </p:nvPr>
        </p:nvSpPr>
        <p:spPr>
          <a:xfrm>
            <a:off x="497973" y="156855"/>
            <a:ext cx="7655427" cy="739881"/>
          </a:xfrm>
        </p:spPr>
        <p:txBody>
          <a:bodyPr vert="horz" lIns="91440" tIns="45720" rIns="91440" bIns="45720" rtlCol="0" anchor="b">
            <a:normAutofit/>
          </a:bodyPr>
          <a:lstStyle/>
          <a:p>
            <a:r>
              <a:rPr lang="en-US" sz="3100" b="1" dirty="0"/>
              <a:t>Web Content Accessibility Guidelines: POUR</a:t>
            </a:r>
          </a:p>
        </p:txBody>
      </p:sp>
      <p:sp>
        <p:nvSpPr>
          <p:cNvPr id="28" name="Freeform: Shape 18">
            <a:extLst>
              <a:ext uri="{FF2B5EF4-FFF2-40B4-BE49-F238E27FC236}">
                <a16:creationId xmlns:a16="http://schemas.microsoft.com/office/drawing/2014/main" id="{8B3079E7-624D-91E5-0621-7A5B4750ED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The four principles of accessibility POUR: Perceivable, Operable, Understandable, Robust">
            <a:extLst>
              <a:ext uri="{FF2B5EF4-FFF2-40B4-BE49-F238E27FC236}">
                <a16:creationId xmlns:a16="http://schemas.microsoft.com/office/drawing/2014/main" id="{99130C15-2831-21D2-39F4-79561CC444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5800" y="1266677"/>
            <a:ext cx="10583536" cy="529176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716871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EC14E2D-3817-4EC1-0CD5-FA39FF764F29}"/>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4AF4555F-DD9D-5771-3B1F-C08E46B501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7181880F-C4E2-D608-2C7F-600A2D16D2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188973E7-58CC-1F21-A329-7581135AB082}"/>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Conformance Levels</a:t>
            </a:r>
          </a:p>
        </p:txBody>
      </p:sp>
      <p:sp>
        <p:nvSpPr>
          <p:cNvPr id="28" name="Freeform: Shape 18">
            <a:extLst>
              <a:ext uri="{FF2B5EF4-FFF2-40B4-BE49-F238E27FC236}">
                <a16:creationId xmlns:a16="http://schemas.microsoft.com/office/drawing/2014/main" id="{31696CB3-F31E-B55D-BC86-1BEA98DAC2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3C5B7AAF-8C5F-0D45-DC53-DB83A595124A}"/>
              </a:ext>
            </a:extLst>
          </p:cNvPr>
          <p:cNvSpPr txBox="1"/>
          <p:nvPr/>
        </p:nvSpPr>
        <p:spPr>
          <a:xfrm>
            <a:off x="810768" y="2169489"/>
            <a:ext cx="10639552" cy="2277547"/>
          </a:xfrm>
          <a:prstGeom prst="rect">
            <a:avLst/>
          </a:prstGeom>
          <a:noFill/>
        </p:spPr>
        <p:txBody>
          <a:bodyPr wrap="square" rtlCol="0">
            <a:spAutoFit/>
          </a:bodyPr>
          <a:lstStyle/>
          <a:p>
            <a:pPr marL="285750" indent="-285750">
              <a:spcAft>
                <a:spcPts val="1800"/>
              </a:spcAft>
              <a:buFont typeface="Arial" panose="020B0604020202020204" pitchFamily="34" charset="0"/>
              <a:buChar char="•"/>
            </a:pPr>
            <a:r>
              <a:rPr lang="en-US" sz="2800" dirty="0"/>
              <a:t>Level A (foundational): essential for accessibility (30 criteria)</a:t>
            </a:r>
          </a:p>
          <a:p>
            <a:pPr marL="285750" indent="-285750">
              <a:spcAft>
                <a:spcPts val="1800"/>
              </a:spcAft>
              <a:buFont typeface="Arial" panose="020B0604020202020204" pitchFamily="34" charset="0"/>
              <a:buChar char="•"/>
            </a:pPr>
            <a:r>
              <a:rPr lang="en-US" sz="2800" dirty="0"/>
              <a:t>Level AA (comprehensive): builds upon the essentials to ensure access to a broader audience of users with disabilities (20 criteria)</a:t>
            </a:r>
          </a:p>
          <a:p>
            <a:pPr marL="285750" indent="-285750">
              <a:spcAft>
                <a:spcPts val="1800"/>
              </a:spcAft>
              <a:buFont typeface="Arial" panose="020B0604020202020204" pitchFamily="34" charset="0"/>
              <a:buChar char="•"/>
            </a:pPr>
            <a:r>
              <a:rPr lang="en-US" sz="2800" dirty="0"/>
              <a:t>Level AAA (exceptional): highest threshold for accessibility (28 criteria)</a:t>
            </a:r>
            <a:endParaRPr lang="en-US" sz="2400" dirty="0"/>
          </a:p>
        </p:txBody>
      </p:sp>
      <p:sp>
        <p:nvSpPr>
          <p:cNvPr id="5" name="Rectangle 4">
            <a:extLst>
              <a:ext uri="{FF2B5EF4-FFF2-40B4-BE49-F238E27FC236}">
                <a16:creationId xmlns:a16="http://schemas.microsoft.com/office/drawing/2014/main" id="{4C1485E1-9B23-256F-B2C3-5A8DC20C7A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5800" y="1186253"/>
            <a:ext cx="29260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963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B1CB1A4-F0C9-536A-5E3C-86A99B0392B7}"/>
            </a:ext>
          </a:extLst>
        </p:cNvPr>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8892465-A523-4E41-27C0-FC4C576850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47296742-97E0-206C-7406-902CE8958F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B9AC5150-8D54-5A82-EFF0-3F8B7142E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C3B5711-0D36-EE8B-2DC0-C5AA88609B1D}"/>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r>
              <a:rPr lang="en-US" sz="7200" b="1" kern="1200" dirty="0">
                <a:solidFill>
                  <a:schemeClr val="tx1"/>
                </a:solidFill>
                <a:latin typeface="+mj-lt"/>
                <a:ea typeface="+mj-ea"/>
                <a:cs typeface="+mj-cs"/>
              </a:rPr>
              <a:t>POUR Principles and Guidelines</a:t>
            </a:r>
          </a:p>
        </p:txBody>
      </p:sp>
      <p:sp>
        <p:nvSpPr>
          <p:cNvPr id="13" name="Rectangle 12">
            <a:extLst>
              <a:ext uri="{FF2B5EF4-FFF2-40B4-BE49-F238E27FC236}">
                <a16:creationId xmlns:a16="http://schemas.microsoft.com/office/drawing/2014/main" id="{B82272E0-60B4-F15E-CEF6-FD670B7C4F4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18894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E7A7AF9-A886-EB9E-9995-8CBC02725369}"/>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AA6B05EE-5357-66EC-AC92-2E075872C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20874F8A-33DA-9684-6CC4-13335E1DD7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8CFCBAD6-7F6D-9517-BF52-ED7FC16FB406}"/>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Perceivable</a:t>
            </a:r>
          </a:p>
        </p:txBody>
      </p:sp>
      <p:sp>
        <p:nvSpPr>
          <p:cNvPr id="28" name="Freeform: Shape 18">
            <a:extLst>
              <a:ext uri="{FF2B5EF4-FFF2-40B4-BE49-F238E27FC236}">
                <a16:creationId xmlns:a16="http://schemas.microsoft.com/office/drawing/2014/main" id="{04254113-6DE4-2F2D-F3DC-873C4E9B40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869A276-0D5C-605C-216D-4179DB188CA0}"/>
              </a:ext>
            </a:extLst>
          </p:cNvPr>
          <p:cNvSpPr txBox="1"/>
          <p:nvPr/>
        </p:nvSpPr>
        <p:spPr>
          <a:xfrm>
            <a:off x="810768" y="1818280"/>
            <a:ext cx="10143744" cy="5109091"/>
          </a:xfrm>
          <a:prstGeom prst="rect">
            <a:avLst/>
          </a:prstGeom>
          <a:noFill/>
        </p:spPr>
        <p:txBody>
          <a:bodyPr wrap="square" rtlCol="0">
            <a:spAutoFit/>
          </a:bodyPr>
          <a:lstStyle/>
          <a:p>
            <a:pPr marL="285750" indent="-285750">
              <a:buFont typeface="Arial" panose="020B0604020202020204" pitchFamily="34" charset="0"/>
              <a:buChar char="•"/>
            </a:pPr>
            <a:r>
              <a:rPr lang="en-US" sz="2800" dirty="0"/>
              <a:t>Information and user interface components must be presentable to users in ways they can perceive.</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This means that users must be able to perceive the information being presented (it can't be invisible to all of their senses)</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Four Guidelines: </a:t>
            </a:r>
          </a:p>
          <a:p>
            <a:pPr marL="742950" lvl="1" indent="-285750">
              <a:buFont typeface="Arial" panose="020B0604020202020204" pitchFamily="34" charset="0"/>
              <a:buChar char="•"/>
            </a:pPr>
            <a:r>
              <a:rPr lang="en-US" sz="2800" dirty="0"/>
              <a:t>Text Alternatives</a:t>
            </a:r>
          </a:p>
          <a:p>
            <a:pPr marL="742950" lvl="1" indent="-285750">
              <a:buFont typeface="Arial" panose="020B0604020202020204" pitchFamily="34" charset="0"/>
              <a:buChar char="•"/>
            </a:pPr>
            <a:r>
              <a:rPr lang="en-US" sz="2800" dirty="0"/>
              <a:t>Time Based Media </a:t>
            </a:r>
          </a:p>
          <a:p>
            <a:pPr marL="742950" lvl="1" indent="-285750">
              <a:buFont typeface="Arial" panose="020B0604020202020204" pitchFamily="34" charset="0"/>
              <a:buChar char="•"/>
            </a:pPr>
            <a:r>
              <a:rPr lang="en-US" sz="2800" dirty="0"/>
              <a:t>Adaptable</a:t>
            </a:r>
          </a:p>
          <a:p>
            <a:pPr marL="742950" lvl="1" indent="-285750">
              <a:buFont typeface="Arial" panose="020B0604020202020204" pitchFamily="34" charset="0"/>
              <a:buChar char="•"/>
            </a:pPr>
            <a:r>
              <a:rPr lang="en-US" sz="2800" dirty="0"/>
              <a:t>Distinguishable </a:t>
            </a:r>
          </a:p>
          <a:p>
            <a:pPr marL="285750" indent="-285750">
              <a:buFont typeface="Arial" panose="020B0604020202020204" pitchFamily="34" charset="0"/>
              <a:buChar char="•"/>
            </a:pPr>
            <a:endParaRPr lang="en-US" dirty="0"/>
          </a:p>
        </p:txBody>
      </p:sp>
      <p:pic>
        <p:nvPicPr>
          <p:cNvPr id="7" name="Picture 6">
            <a:extLst>
              <a:ext uri="{FF2B5EF4-FFF2-40B4-BE49-F238E27FC236}">
                <a16:creationId xmlns:a16="http://schemas.microsoft.com/office/drawing/2014/main" id="{106AA547-B723-7C57-B370-D5AF2AD9DB24}"/>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9191914" y="662523"/>
            <a:ext cx="2314286" cy="1057143"/>
          </a:xfrm>
          <a:prstGeom prst="rect">
            <a:avLst/>
          </a:prstGeom>
        </p:spPr>
      </p:pic>
      <p:sp>
        <p:nvSpPr>
          <p:cNvPr id="8" name="Rectangle 7">
            <a:extLst>
              <a:ext uri="{FF2B5EF4-FFF2-40B4-BE49-F238E27FC236}">
                <a16:creationId xmlns:a16="http://schemas.microsoft.com/office/drawing/2014/main" id="{EE46ED1D-3D30-C667-D329-4AADE19541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16459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70545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E0F656-79A3-263D-ECBD-E1F21E2BA6FA}"/>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AEC957C1-3895-CB5F-3CF0-4D12A984EF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16">
            <a:extLst>
              <a:ext uri="{FF2B5EF4-FFF2-40B4-BE49-F238E27FC236}">
                <a16:creationId xmlns:a16="http://schemas.microsoft.com/office/drawing/2014/main" id="{0A0EACCF-B481-27D5-3BF8-2E404CA9BF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F42B8233-9ECA-F17C-F8FA-7CFB305AD1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52CD7FC-4E41-8A07-DCEF-263153141344}"/>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Perceivable Guidelines: Text Alternatives</a:t>
            </a:r>
          </a:p>
        </p:txBody>
      </p:sp>
      <p:sp>
        <p:nvSpPr>
          <p:cNvPr id="4" name="TextBox 3">
            <a:extLst>
              <a:ext uri="{FF2B5EF4-FFF2-40B4-BE49-F238E27FC236}">
                <a16:creationId xmlns:a16="http://schemas.microsoft.com/office/drawing/2014/main" id="{0E5A3CCF-32F3-0563-20EB-9D12A03F2824}"/>
              </a:ext>
            </a:extLst>
          </p:cNvPr>
          <p:cNvSpPr txBox="1"/>
          <p:nvPr/>
        </p:nvSpPr>
        <p:spPr>
          <a:xfrm>
            <a:off x="810768" y="2169489"/>
            <a:ext cx="10143744" cy="1384995"/>
          </a:xfrm>
          <a:prstGeom prst="rect">
            <a:avLst/>
          </a:prstGeom>
          <a:noFill/>
        </p:spPr>
        <p:txBody>
          <a:bodyPr wrap="square" rtlCol="0">
            <a:spAutoFit/>
          </a:bodyPr>
          <a:lstStyle/>
          <a:p>
            <a:r>
              <a:rPr lang="en-US" sz="2800" dirty="0"/>
              <a:t>Provide text alternatives for any non-text content so that it can be changed into other forms people need, such as large print, braille, speech, symbols or simpler language.</a:t>
            </a:r>
            <a:endParaRPr lang="en-US" dirty="0"/>
          </a:p>
        </p:txBody>
      </p:sp>
      <p:pic>
        <p:nvPicPr>
          <p:cNvPr id="7" name="Picture 6">
            <a:extLst>
              <a:ext uri="{FF2B5EF4-FFF2-40B4-BE49-F238E27FC236}">
                <a16:creationId xmlns:a16="http://schemas.microsoft.com/office/drawing/2014/main" id="{136C5EAE-81DF-C102-A761-18CDC12F1C02}"/>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91914" y="662523"/>
            <a:ext cx="2314286" cy="1057143"/>
          </a:xfrm>
          <a:prstGeom prst="rect">
            <a:avLst/>
          </a:prstGeom>
        </p:spPr>
      </p:pic>
      <p:sp>
        <p:nvSpPr>
          <p:cNvPr id="9" name="Rectangle 8">
            <a:extLst>
              <a:ext uri="{FF2B5EF4-FFF2-40B4-BE49-F238E27FC236}">
                <a16:creationId xmlns:a16="http://schemas.microsoft.com/office/drawing/2014/main" id="{9112C4CE-B49D-B72C-BC71-3A027A5D5B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9514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9F442F6-ADE0-9FE1-84D6-C75044833410}"/>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95848F35-F849-9844-7655-52BAF0BFC7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4A134B47-03B0-3C1A-FA35-BFE6D4A492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E4E41A0F-14A9-B697-C5AC-88341B6834C6}"/>
              </a:ext>
            </a:extLst>
          </p:cNvPr>
          <p:cNvSpPr>
            <a:spLocks noGrp="1"/>
          </p:cNvSpPr>
          <p:nvPr>
            <p:ph type="title"/>
          </p:nvPr>
        </p:nvSpPr>
        <p:spPr>
          <a:xfrm>
            <a:off x="497973" y="393380"/>
            <a:ext cx="8008141" cy="739881"/>
          </a:xfrm>
        </p:spPr>
        <p:txBody>
          <a:bodyPr vert="horz" lIns="91440" tIns="45720" rIns="91440" bIns="45720" rtlCol="0" anchor="b">
            <a:normAutofit/>
          </a:bodyPr>
          <a:lstStyle/>
          <a:p>
            <a:r>
              <a:rPr lang="en-US" sz="3100" b="1" dirty="0"/>
              <a:t>Perceivable Guidelines: Text Alternative Example</a:t>
            </a:r>
          </a:p>
        </p:txBody>
      </p:sp>
      <p:sp>
        <p:nvSpPr>
          <p:cNvPr id="28" name="Freeform: Shape 18">
            <a:extLst>
              <a:ext uri="{FF2B5EF4-FFF2-40B4-BE49-F238E27FC236}">
                <a16:creationId xmlns:a16="http://schemas.microsoft.com/office/drawing/2014/main" id="{D72A7282-838A-2E01-DDAC-E836FE54AA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BFD7505F-E072-0BA7-71EC-BF03B3F1F3E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91914" y="662523"/>
            <a:ext cx="2314286" cy="1057143"/>
          </a:xfrm>
          <a:prstGeom prst="rect">
            <a:avLst/>
          </a:prstGeom>
        </p:spPr>
      </p:pic>
      <p:sp>
        <p:nvSpPr>
          <p:cNvPr id="5" name="Rectangle 4">
            <a:extLst>
              <a:ext uri="{FF2B5EF4-FFF2-40B4-BE49-F238E27FC236}">
                <a16:creationId xmlns:a16="http://schemas.microsoft.com/office/drawing/2014/main" id="{6B80AA4D-BA28-4BDE-4C12-90E48410747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A female basketball player wearing a white UConn jersey with the number 5 stands on a basketball court. Other players and spectators are visible in the background. Overlaid text reads: 'Paige is a better basketball player now than when she won National Player of the Year.' The quote is attributed to Geno Auriemma on Paige Bueckers via Fox Sports,">
            <a:extLst>
              <a:ext uri="{FF2B5EF4-FFF2-40B4-BE49-F238E27FC236}">
                <a16:creationId xmlns:a16="http://schemas.microsoft.com/office/drawing/2014/main" id="{8C673959-126E-7D11-2CC8-12DD373692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1319302"/>
            <a:ext cx="4419600" cy="54197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6" name="TextBox 5" descr="A female basketball player wearing a white UConn jersey with the number 5 stands on a basketball court. Other players and spectators are visible in the background. Overlaid text reads: 'Paige is a better basketball player now than when she won National Player of the Year.' The quote is attributed to Geno Auriemma on Paige Bueckers via Fox Sports">
            <a:extLst>
              <a:ext uri="{FF2B5EF4-FFF2-40B4-BE49-F238E27FC236}">
                <a16:creationId xmlns:a16="http://schemas.microsoft.com/office/drawing/2014/main" id="{D328F37D-4AA8-1E9D-9BAE-75F75FC6744B}"/>
              </a:ext>
            </a:extLst>
          </p:cNvPr>
          <p:cNvSpPr txBox="1"/>
          <p:nvPr/>
        </p:nvSpPr>
        <p:spPr>
          <a:xfrm>
            <a:off x="5371344" y="3152001"/>
            <a:ext cx="6096000" cy="1754326"/>
          </a:xfrm>
          <a:prstGeom prst="rect">
            <a:avLst/>
          </a:prstGeom>
          <a:noFill/>
        </p:spPr>
        <p:txBody>
          <a:bodyPr wrap="square">
            <a:spAutoFit/>
          </a:bodyPr>
          <a:lstStyle/>
          <a:p>
            <a:r>
              <a:rPr lang="en-US" b="1" i="0" dirty="0">
                <a:solidFill>
                  <a:srgbClr val="424242"/>
                </a:solidFill>
                <a:effectLst/>
                <a:latin typeface="+mj-lt"/>
              </a:rPr>
              <a:t>A female basketball player wearing a white UConn jersey with the number 5 stands on a basketball court. Other players and spectators are visible in the background. Overlaid text reads: 'Paige is a better basketball player now than when she won National Player of the Year.' The quote is attributed to Geno Auriemma on Paige Bueckers via Fox Sports</a:t>
            </a:r>
            <a:endParaRPr lang="en-US" dirty="0">
              <a:latin typeface="+mj-lt"/>
            </a:endParaRPr>
          </a:p>
        </p:txBody>
      </p:sp>
    </p:spTree>
    <p:extLst>
      <p:ext uri="{BB962C8B-B14F-4D97-AF65-F5344CB8AC3E}">
        <p14:creationId xmlns:p14="http://schemas.microsoft.com/office/powerpoint/2010/main" val="879696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D041A1C-3FE2-5B8D-AB5D-69E058F3C8EC}"/>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88DAD065-55A1-F168-8A7F-1236269589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BD87AA15-B006-D34B-6014-A3FA56087B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ADEBDA70-DAA9-F68C-FC7D-B5A8543DEB4F}"/>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Perceivable Guidelines: Time-based Media</a:t>
            </a:r>
          </a:p>
        </p:txBody>
      </p:sp>
      <p:sp>
        <p:nvSpPr>
          <p:cNvPr id="28" name="Freeform: Shape 18">
            <a:extLst>
              <a:ext uri="{FF2B5EF4-FFF2-40B4-BE49-F238E27FC236}">
                <a16:creationId xmlns:a16="http://schemas.microsoft.com/office/drawing/2014/main" id="{00AB1569-E072-5B13-B581-67CC2D9B89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CC5E6DD2-2364-E149-6EF3-8642A451EC37}"/>
              </a:ext>
            </a:extLst>
          </p:cNvPr>
          <p:cNvSpPr txBox="1"/>
          <p:nvPr/>
        </p:nvSpPr>
        <p:spPr>
          <a:xfrm>
            <a:off x="810768" y="2169489"/>
            <a:ext cx="10143744" cy="2092881"/>
          </a:xfrm>
          <a:prstGeom prst="rect">
            <a:avLst/>
          </a:prstGeom>
          <a:noFill/>
        </p:spPr>
        <p:txBody>
          <a:bodyPr wrap="square" rtlCol="0">
            <a:spAutoFit/>
          </a:bodyPr>
          <a:lstStyle/>
          <a:p>
            <a:pPr marL="285750" indent="-285750">
              <a:buFont typeface="Arial" panose="020B0604020202020204" pitchFamily="34" charset="0"/>
              <a:buChar char="•"/>
            </a:pPr>
            <a:r>
              <a:rPr lang="en-US" sz="2800" dirty="0"/>
              <a:t>Provide alternatives for time-based media.</a:t>
            </a:r>
          </a:p>
          <a:p>
            <a:pPr marL="285750" indent="-285750">
              <a:buFont typeface="Arial" panose="020B0604020202020204" pitchFamily="34" charset="0"/>
              <a:buChar char="•"/>
            </a:pPr>
            <a:r>
              <a:rPr lang="en-US" sz="2800" dirty="0"/>
              <a:t>Captions are provided for prerecorded audio</a:t>
            </a:r>
          </a:p>
          <a:p>
            <a:pPr marL="285750" indent="-285750">
              <a:buFont typeface="Arial" panose="020B0604020202020204" pitchFamily="34" charset="0"/>
              <a:buChar char="•"/>
            </a:pPr>
            <a:r>
              <a:rPr lang="en-US" sz="2800" dirty="0"/>
              <a:t>Audio description is provided for prerecorded video</a:t>
            </a:r>
          </a:p>
          <a:p>
            <a:pPr marL="285750" indent="-285750">
              <a:buFont typeface="Arial" panose="020B0604020202020204" pitchFamily="34" charset="0"/>
              <a:buChar char="•"/>
            </a:pPr>
            <a:r>
              <a:rPr lang="en-US" sz="2800" dirty="0"/>
              <a:t>Captions are provided for all live video</a:t>
            </a:r>
          </a:p>
          <a:p>
            <a:pPr marL="285750" indent="-285750">
              <a:buFont typeface="Arial" panose="020B0604020202020204" pitchFamily="34" charset="0"/>
              <a:buChar char="•"/>
            </a:pPr>
            <a:endParaRPr lang="en-US" dirty="0"/>
          </a:p>
        </p:txBody>
      </p:sp>
      <p:pic>
        <p:nvPicPr>
          <p:cNvPr id="7" name="Picture 6">
            <a:extLst>
              <a:ext uri="{FF2B5EF4-FFF2-40B4-BE49-F238E27FC236}">
                <a16:creationId xmlns:a16="http://schemas.microsoft.com/office/drawing/2014/main" id="{BB3CD9E6-39E2-D2F4-081F-B14A2F417830}"/>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91914" y="662523"/>
            <a:ext cx="2314286" cy="1057143"/>
          </a:xfrm>
          <a:prstGeom prst="rect">
            <a:avLst/>
          </a:prstGeom>
        </p:spPr>
      </p:pic>
      <p:sp>
        <p:nvSpPr>
          <p:cNvPr id="5" name="Rectangle 4">
            <a:extLst>
              <a:ext uri="{FF2B5EF4-FFF2-40B4-BE49-F238E27FC236}">
                <a16:creationId xmlns:a16="http://schemas.microsoft.com/office/drawing/2014/main" id="{0E20728F-929B-14AB-F7DA-9D3382F5D4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896970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5B9CFB0-AC5C-B406-7387-26EF65FB92C1}"/>
              </a:ext>
            </a:extLst>
          </p:cNvPr>
          <p:cNvSpPr>
            <a:spLocks noGrp="1"/>
          </p:cNvSpPr>
          <p:nvPr>
            <p:ph type="title"/>
          </p:nvPr>
        </p:nvSpPr>
        <p:spPr>
          <a:xfrm>
            <a:off x="630936" y="640080"/>
            <a:ext cx="4818888" cy="1481328"/>
          </a:xfrm>
        </p:spPr>
        <p:txBody>
          <a:bodyPr vert="horz" lIns="91440" tIns="45720" rIns="91440" bIns="45720" rtlCol="0" anchor="b">
            <a:normAutofit/>
          </a:bodyPr>
          <a:lstStyle/>
          <a:p>
            <a:r>
              <a:rPr lang="en-US" sz="4200" b="1" kern="1200">
                <a:solidFill>
                  <a:schemeClr val="tx1"/>
                </a:solidFill>
                <a:latin typeface="+mj-lt"/>
                <a:ea typeface="+mj-ea"/>
                <a:cs typeface="+mj-cs"/>
              </a:rPr>
              <a:t>Final Ruling by Department of Justice</a:t>
            </a:r>
          </a:p>
        </p:txBody>
      </p:sp>
      <p:sp>
        <p:nvSpPr>
          <p:cNvPr id="4" name="TextBox 3">
            <a:extLst>
              <a:ext uri="{FF2B5EF4-FFF2-40B4-BE49-F238E27FC236}">
                <a16:creationId xmlns:a16="http://schemas.microsoft.com/office/drawing/2014/main" id="{A063431A-79AA-139D-973F-219147699947}"/>
              </a:ext>
            </a:extLst>
          </p:cNvPr>
          <p:cNvSpPr txBox="1"/>
          <p:nvPr/>
        </p:nvSpPr>
        <p:spPr>
          <a:xfrm>
            <a:off x="630935" y="2660904"/>
            <a:ext cx="8405568" cy="3064256"/>
          </a:xfrm>
          <a:prstGeom prst="rect">
            <a:avLst/>
          </a:prstGeom>
        </p:spPr>
        <p:txBody>
          <a:bodyPr vert="horz" lIns="91440" tIns="45720" rIns="91440" bIns="45720" rtlCol="0" anchor="t">
            <a:normAutofit/>
          </a:bodyPr>
          <a:lstStyle/>
          <a:p>
            <a:pPr>
              <a:lnSpc>
                <a:spcPct val="90000"/>
              </a:lnSpc>
              <a:spcAft>
                <a:spcPts val="600"/>
              </a:spcAft>
            </a:pPr>
            <a:r>
              <a:rPr lang="en-US" sz="3200" b="1" dirty="0"/>
              <a:t>From guidance to law:</a:t>
            </a:r>
          </a:p>
          <a:p>
            <a:pPr indent="-228600">
              <a:lnSpc>
                <a:spcPct val="90000"/>
              </a:lnSpc>
              <a:spcAft>
                <a:spcPts val="600"/>
              </a:spcAft>
              <a:buFont typeface="Arial" panose="020B0604020202020204" pitchFamily="34" charset="0"/>
              <a:buChar char="•"/>
            </a:pPr>
            <a:endParaRPr lang="en-US" sz="800" dirty="0"/>
          </a:p>
          <a:p>
            <a:pPr>
              <a:lnSpc>
                <a:spcPct val="90000"/>
              </a:lnSpc>
              <a:spcAft>
                <a:spcPts val="600"/>
              </a:spcAft>
            </a:pPr>
            <a:r>
              <a:rPr lang="en-US" sz="3200" b="0" i="0" u="none" strike="noStrike" dirty="0">
                <a:effectLst/>
              </a:rPr>
              <a:t>State and local governments (and their agencies and departments) must ensure their </a:t>
            </a:r>
            <a:r>
              <a:rPr lang="en-US" sz="3200" dirty="0"/>
              <a:t>public facing </a:t>
            </a:r>
            <a:r>
              <a:rPr lang="en-US" sz="3200" b="0" i="0" u="none" strike="noStrike" dirty="0">
                <a:effectLst/>
              </a:rPr>
              <a:t>web content and applications </a:t>
            </a:r>
            <a:r>
              <a:rPr lang="en-US" sz="3200" b="0" i="0" dirty="0">
                <a:effectLst/>
              </a:rPr>
              <a:t>​</a:t>
            </a:r>
            <a:r>
              <a:rPr lang="en-US" sz="3200" b="0" i="0" u="none" strike="noStrike" dirty="0">
                <a:effectLst/>
              </a:rPr>
              <a:t>are accessible to </a:t>
            </a:r>
            <a:r>
              <a:rPr lang="en-US" sz="3200" b="0" i="0" dirty="0">
                <a:effectLst/>
              </a:rPr>
              <a:t>​</a:t>
            </a:r>
            <a:r>
              <a:rPr lang="en-US" sz="3200" b="0" i="0" u="none" strike="noStrike" dirty="0">
                <a:effectLst/>
              </a:rPr>
              <a:t>people with disabilities</a:t>
            </a:r>
            <a:r>
              <a:rPr lang="en-US" sz="2800" b="0" i="0" u="none" strike="noStrike" dirty="0">
                <a:effectLst/>
              </a:rPr>
              <a:t>.</a:t>
            </a:r>
            <a:r>
              <a:rPr lang="en-US" sz="2400" b="0" i="0" dirty="0">
                <a:effectLst/>
              </a:rPr>
              <a:t>​</a:t>
            </a:r>
            <a:endParaRPr lang="en-US" sz="2400" dirty="0"/>
          </a:p>
        </p:txBody>
      </p:sp>
      <p:pic>
        <p:nvPicPr>
          <p:cNvPr id="1026" name="Picture 2" descr="logo for the department of justice">
            <a:extLst>
              <a:ext uri="{FF2B5EF4-FFF2-40B4-BE49-F238E27FC236}">
                <a16:creationId xmlns:a16="http://schemas.microsoft.com/office/drawing/2014/main" id="{31409E6D-9BA5-B589-F799-3733B2357FE8}"/>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9036503" y="503161"/>
            <a:ext cx="2352765" cy="235276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3959C632-75D6-7B5E-AB9F-2182C725CA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30936" y="2372868"/>
            <a:ext cx="47548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2D96F45-6944-D913-B7F6-4681EC2ED498}"/>
              </a:ext>
            </a:extLst>
          </p:cNvPr>
          <p:cNvSpPr txBox="1"/>
          <p:nvPr/>
        </p:nvSpPr>
        <p:spPr>
          <a:xfrm>
            <a:off x="1108927" y="5830459"/>
            <a:ext cx="9974145" cy="523220"/>
          </a:xfrm>
          <a:prstGeom prst="rect">
            <a:avLst/>
          </a:prstGeom>
          <a:noFill/>
        </p:spPr>
        <p:txBody>
          <a:bodyPr wrap="square" rtlCol="0">
            <a:spAutoFit/>
          </a:bodyPr>
          <a:lstStyle/>
          <a:p>
            <a:r>
              <a:rPr lang="en-US" sz="2800" b="1" dirty="0"/>
              <a:t>UConn must comply by April 2026</a:t>
            </a:r>
          </a:p>
        </p:txBody>
      </p:sp>
    </p:spTree>
    <p:extLst>
      <p:ext uri="{BB962C8B-B14F-4D97-AF65-F5344CB8AC3E}">
        <p14:creationId xmlns:p14="http://schemas.microsoft.com/office/powerpoint/2010/main" val="257762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A4BACE9-EC65-90D9-601E-89072F1F675F}"/>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1C2AB3D4-E814-E11D-000A-5FCB37CB3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4A5D9021-E2D5-C799-0C69-735751261E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CDC4856D-0F6A-E32E-FB05-B169DCD435D0}"/>
              </a:ext>
            </a:extLst>
          </p:cNvPr>
          <p:cNvSpPr>
            <a:spLocks noGrp="1"/>
          </p:cNvSpPr>
          <p:nvPr>
            <p:ph type="title"/>
          </p:nvPr>
        </p:nvSpPr>
        <p:spPr>
          <a:xfrm>
            <a:off x="497973" y="393380"/>
            <a:ext cx="9306427" cy="739881"/>
          </a:xfrm>
        </p:spPr>
        <p:txBody>
          <a:bodyPr vert="horz" lIns="91440" tIns="45720" rIns="91440" bIns="45720" rtlCol="0" anchor="b">
            <a:normAutofit fontScale="90000"/>
          </a:bodyPr>
          <a:lstStyle/>
          <a:p>
            <a:r>
              <a:rPr lang="en-US" sz="3100" b="1" dirty="0"/>
              <a:t>Perceivable Guidelines: Time Based Media Example (no captions)</a:t>
            </a:r>
          </a:p>
        </p:txBody>
      </p:sp>
      <p:sp>
        <p:nvSpPr>
          <p:cNvPr id="28" name="Freeform: Shape 18">
            <a:extLst>
              <a:ext uri="{FF2B5EF4-FFF2-40B4-BE49-F238E27FC236}">
                <a16:creationId xmlns:a16="http://schemas.microsoft.com/office/drawing/2014/main" id="{B82A201F-1E50-9CEE-0EC6-5ECC64B0D3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2EC7B2E7-4051-DA70-82BD-CB9039DBF557}"/>
              </a:ext>
              <a:ext uri="{C183D7F6-B498-43B3-948B-1728B52AA6E4}">
                <adec:decorative xmlns:adec="http://schemas.microsoft.com/office/drawing/2017/decorative" val="1"/>
              </a:ext>
            </a:extLst>
          </p:cNvPr>
          <p:cNvPicPr>
            <a:picLocks noChangeAspect="1"/>
          </p:cNvPicPr>
          <p:nvPr/>
        </p:nvPicPr>
        <p:blipFill>
          <a:blip r:embed="rId5"/>
          <a:stretch>
            <a:fillRect/>
          </a:stretch>
        </p:blipFill>
        <p:spPr>
          <a:xfrm>
            <a:off x="9360389" y="1133261"/>
            <a:ext cx="2314286" cy="1057143"/>
          </a:xfrm>
          <a:prstGeom prst="rect">
            <a:avLst/>
          </a:prstGeom>
        </p:spPr>
      </p:pic>
      <p:sp>
        <p:nvSpPr>
          <p:cNvPr id="5" name="Rectangle 4">
            <a:extLst>
              <a:ext uri="{FF2B5EF4-FFF2-40B4-BE49-F238E27FC236}">
                <a16:creationId xmlns:a16="http://schemas.microsoft.com/office/drawing/2014/main" id="{CAE28B3B-D687-42E4-7A50-F029BCE26D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Video without Audio" descr="Video of person talking but there is no sound to demonstrate how it could feel to someone who cannot hear and there are no captions available.">
            <a:hlinkClick r:id="" action="ppaction://media"/>
            <a:extLst>
              <a:ext uri="{FF2B5EF4-FFF2-40B4-BE49-F238E27FC236}">
                <a16:creationId xmlns:a16="http://schemas.microsoft.com/office/drawing/2014/main" id="{9DBBB39D-E06F-3E74-57AA-FDA03E5622FB}"/>
              </a:ext>
            </a:extLst>
          </p:cNvPr>
          <p:cNvPicPr>
            <a:picLocks noChangeAspect="1"/>
          </p:cNvPicPr>
          <p:nvPr>
            <a:videoFile r:link="rId2"/>
            <p:extLst>
              <p:ext uri="{DAA4B4D4-6D71-4841-9C94-3DE7FCFB9230}">
                <p14:media xmlns:p14="http://schemas.microsoft.com/office/powerpoint/2010/main" r:embed="rId1">
                  <p14:extLst>
                    <p:ext uri="{3AFAAA56-56D3-431D-BCD4-E75A35582382}">
                      <p173:tracksInfo xmlns:p173="http://schemas.microsoft.com/office/powerpoint/2017/3/main" displayLoc="media">
                        <p173:trackLst>
                          <p173:track id="{CA39B39C-AC8B-4261-95BA-22B10B1583BE}" label="English" lang="" r:embed="rId6"/>
                        </p173:trackLst>
                      </p173:tracksInfo>
                    </p:ext>
                  </p14:extLst>
                </p14:media>
              </p:ext>
            </p:extLst>
          </p:nvPr>
        </p:nvPicPr>
        <p:blipFill>
          <a:blip r:embed="rId7"/>
          <a:stretch>
            <a:fillRect/>
          </a:stretch>
        </p:blipFill>
        <p:spPr>
          <a:xfrm>
            <a:off x="3085390" y="1415183"/>
            <a:ext cx="4443395" cy="5151763"/>
          </a:xfrm>
          <a:prstGeom prst="rect">
            <a:avLst/>
          </a:prstGeom>
        </p:spPr>
      </p:pic>
    </p:spTree>
    <p:extLst>
      <p:ext uri="{BB962C8B-B14F-4D97-AF65-F5344CB8AC3E}">
        <p14:creationId xmlns:p14="http://schemas.microsoft.com/office/powerpoint/2010/main" val="4262436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555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
                                        </p:tgtEl>
                                      </p:cBhvr>
                                    </p:cmd>
                                  </p:childTnLst>
                                </p:cTn>
                              </p:par>
                            </p:childTnLst>
                          </p:cTn>
                        </p:par>
                      </p:childTnLst>
                    </p:cTn>
                  </p:par>
                </p:childTnLst>
              </p:cTn>
              <p:nextCondLst>
                <p:cond evt="onClick" delay="0">
                  <p:tgtEl>
                    <p:spTgt spid="3"/>
                  </p:tgtEl>
                </p:cond>
              </p:nextCondLst>
            </p:seq>
            <p:video>
              <p:cMediaNode vol="80000">
                <p:cTn id="12" fill="hold" display="0">
                  <p:stCondLst>
                    <p:cond delay="indefinite"/>
                  </p:stCondLst>
                </p:cTn>
                <p:tgtEl>
                  <p:spTgt spid="3"/>
                </p:tgtEl>
              </p:cMediaNode>
            </p:vide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78D849-09AA-71CD-CBC4-327BC9A493D0}"/>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A2443BFB-6A1C-2BE3-D4A2-13230D436F4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16">
            <a:extLst>
              <a:ext uri="{FF2B5EF4-FFF2-40B4-BE49-F238E27FC236}">
                <a16:creationId xmlns:a16="http://schemas.microsoft.com/office/drawing/2014/main" id="{297DEBF0-4B93-D620-F3DD-80D452D1D09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7EC30A79-5A57-7EED-205A-12AD0A0FA4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E718BC-35B2-B676-FFB0-AC58C77AC20E}"/>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Perceivable Guidelines: Adaptable</a:t>
            </a:r>
          </a:p>
        </p:txBody>
      </p:sp>
      <p:sp>
        <p:nvSpPr>
          <p:cNvPr id="4" name="TextBox 3">
            <a:extLst>
              <a:ext uri="{FF2B5EF4-FFF2-40B4-BE49-F238E27FC236}">
                <a16:creationId xmlns:a16="http://schemas.microsoft.com/office/drawing/2014/main" id="{915B0548-DB20-7886-519F-8732F56886A3}"/>
              </a:ext>
            </a:extLst>
          </p:cNvPr>
          <p:cNvSpPr txBox="1"/>
          <p:nvPr/>
        </p:nvSpPr>
        <p:spPr>
          <a:xfrm>
            <a:off x="810768" y="2169489"/>
            <a:ext cx="10143744" cy="1815882"/>
          </a:xfrm>
          <a:prstGeom prst="rect">
            <a:avLst/>
          </a:prstGeom>
          <a:noFill/>
        </p:spPr>
        <p:txBody>
          <a:bodyPr wrap="square" rtlCol="0">
            <a:spAutoFit/>
          </a:bodyPr>
          <a:lstStyle/>
          <a:p>
            <a:pPr marL="285750" indent="-285750">
              <a:buFont typeface="Arial" panose="020B0604020202020204" pitchFamily="34" charset="0"/>
              <a:buChar char="•"/>
            </a:pPr>
            <a:r>
              <a:rPr lang="en-US" sz="2800" dirty="0"/>
              <a:t>Create content that can be presented in different ways (for example simpler layout) without losing information or structure.</a:t>
            </a:r>
          </a:p>
          <a:p>
            <a:pPr marL="285750" indent="-285750">
              <a:buFont typeface="Arial" panose="020B0604020202020204" pitchFamily="34" charset="0"/>
              <a:buChar char="•"/>
            </a:pPr>
            <a:r>
              <a:rPr lang="en-US" sz="2800" dirty="0"/>
              <a:t>Use heading styles, lists, form fields with labels, bold for important text, underlined text for links, reading order is accurate, etc.</a:t>
            </a:r>
            <a:endParaRPr lang="en-US" dirty="0"/>
          </a:p>
        </p:txBody>
      </p:sp>
      <p:pic>
        <p:nvPicPr>
          <p:cNvPr id="7" name="Picture 6">
            <a:extLst>
              <a:ext uri="{FF2B5EF4-FFF2-40B4-BE49-F238E27FC236}">
                <a16:creationId xmlns:a16="http://schemas.microsoft.com/office/drawing/2014/main" id="{DB2A2DC9-7790-4260-D754-EB4D20616FC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91914" y="662523"/>
            <a:ext cx="2314286" cy="1057143"/>
          </a:xfrm>
          <a:prstGeom prst="rect">
            <a:avLst/>
          </a:prstGeom>
        </p:spPr>
      </p:pic>
      <p:sp>
        <p:nvSpPr>
          <p:cNvPr id="9" name="Rectangle 8">
            <a:extLst>
              <a:ext uri="{FF2B5EF4-FFF2-40B4-BE49-F238E27FC236}">
                <a16:creationId xmlns:a16="http://schemas.microsoft.com/office/drawing/2014/main" id="{998CF548-DC94-5ECE-1415-ADB5FA486B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22253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A4BACE9-EC65-90D9-601E-89072F1F675F}"/>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1C2AB3D4-E814-E11D-000A-5FCB37CB3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4A5D9021-E2D5-C799-0C69-735751261E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CDC4856D-0F6A-E32E-FB05-B169DCD435D0}"/>
              </a:ext>
            </a:extLst>
          </p:cNvPr>
          <p:cNvSpPr>
            <a:spLocks noGrp="1"/>
          </p:cNvSpPr>
          <p:nvPr>
            <p:ph type="title"/>
          </p:nvPr>
        </p:nvSpPr>
        <p:spPr>
          <a:xfrm>
            <a:off x="497973" y="393380"/>
            <a:ext cx="9194667" cy="739881"/>
          </a:xfrm>
        </p:spPr>
        <p:txBody>
          <a:bodyPr vert="horz" lIns="91440" tIns="45720" rIns="91440" bIns="45720" rtlCol="0" anchor="b">
            <a:normAutofit/>
          </a:bodyPr>
          <a:lstStyle/>
          <a:p>
            <a:r>
              <a:rPr lang="en-US" sz="3100" b="1" dirty="0"/>
              <a:t>Perceivable Guidelines: Adaptable Example (no headings)</a:t>
            </a:r>
          </a:p>
        </p:txBody>
      </p:sp>
      <p:sp>
        <p:nvSpPr>
          <p:cNvPr id="28" name="Freeform: Shape 18">
            <a:extLst>
              <a:ext uri="{FF2B5EF4-FFF2-40B4-BE49-F238E27FC236}">
                <a16:creationId xmlns:a16="http://schemas.microsoft.com/office/drawing/2014/main" id="{B82A201F-1E50-9CEE-0EC6-5ECC64B0D3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2EC7B2E7-4051-DA70-82BD-CB9039DBF55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81903" y="1221323"/>
            <a:ext cx="2314286" cy="1057143"/>
          </a:xfrm>
          <a:prstGeom prst="rect">
            <a:avLst/>
          </a:prstGeom>
        </p:spPr>
      </p:pic>
      <p:sp>
        <p:nvSpPr>
          <p:cNvPr id="5" name="Rectangle 4">
            <a:extLst>
              <a:ext uri="{FF2B5EF4-FFF2-40B4-BE49-F238E27FC236}">
                <a16:creationId xmlns:a16="http://schemas.microsoft.com/office/drawing/2014/main" id="{CAE28B3B-D687-42E4-7A50-F029BCE26D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An unformatted Word document which can be difficult to read and comprehend.">
            <a:extLst>
              <a:ext uri="{FF2B5EF4-FFF2-40B4-BE49-F238E27FC236}">
                <a16:creationId xmlns:a16="http://schemas.microsoft.com/office/drawing/2014/main" id="{EA679966-C3A9-1272-F603-3113EB8675B8}"/>
              </a:ext>
            </a:extLst>
          </p:cNvPr>
          <p:cNvPicPr>
            <a:picLocks noChangeAspect="1"/>
          </p:cNvPicPr>
          <p:nvPr/>
        </p:nvPicPr>
        <p:blipFill>
          <a:blip r:embed="rId4"/>
          <a:stretch>
            <a:fillRect/>
          </a:stretch>
        </p:blipFill>
        <p:spPr>
          <a:xfrm>
            <a:off x="387081" y="1486872"/>
            <a:ext cx="8573170" cy="500386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76355534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AF56D40-5EEB-3F65-3E55-870B2F370218}"/>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DC65A0A4-DE15-D7B5-8D80-67E6010B33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A787932F-E7DA-64E3-C2E6-2D59894028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F8F1BDC0-3822-58FE-1DFB-156A847BF65E}"/>
              </a:ext>
            </a:extLst>
          </p:cNvPr>
          <p:cNvSpPr>
            <a:spLocks noGrp="1"/>
          </p:cNvSpPr>
          <p:nvPr>
            <p:ph type="title"/>
          </p:nvPr>
        </p:nvSpPr>
        <p:spPr>
          <a:xfrm>
            <a:off x="497973" y="393380"/>
            <a:ext cx="9204827" cy="739881"/>
          </a:xfrm>
        </p:spPr>
        <p:txBody>
          <a:bodyPr vert="horz" lIns="91440" tIns="45720" rIns="91440" bIns="45720" rtlCol="0" anchor="b">
            <a:normAutofit/>
          </a:bodyPr>
          <a:lstStyle/>
          <a:p>
            <a:r>
              <a:rPr lang="en-US" sz="3100" b="1" dirty="0"/>
              <a:t>Perceivable Guidelines: Adaptable Example (with headers)</a:t>
            </a:r>
          </a:p>
        </p:txBody>
      </p:sp>
      <p:sp>
        <p:nvSpPr>
          <p:cNvPr id="28" name="Freeform: Shape 18">
            <a:extLst>
              <a:ext uri="{FF2B5EF4-FFF2-40B4-BE49-F238E27FC236}">
                <a16:creationId xmlns:a16="http://schemas.microsoft.com/office/drawing/2014/main" id="{25BA48A4-5A52-F696-B0C6-BC6BEBD0B0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90FE1D94-4316-6B32-EA97-17160737E70A}"/>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81903" y="1192792"/>
            <a:ext cx="2314286" cy="1057143"/>
          </a:xfrm>
          <a:prstGeom prst="rect">
            <a:avLst/>
          </a:prstGeom>
        </p:spPr>
      </p:pic>
      <p:sp>
        <p:nvSpPr>
          <p:cNvPr id="5" name="Rectangle 4">
            <a:extLst>
              <a:ext uri="{FF2B5EF4-FFF2-40B4-BE49-F238E27FC236}">
                <a16:creationId xmlns:a16="http://schemas.microsoft.com/office/drawing/2014/main" id="{3D20C45E-A1D1-82A9-6F9B-32A6EF51F8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An properly formatted Word document with proper headings.">
            <a:extLst>
              <a:ext uri="{FF2B5EF4-FFF2-40B4-BE49-F238E27FC236}">
                <a16:creationId xmlns:a16="http://schemas.microsoft.com/office/drawing/2014/main" id="{8D346E70-123E-3F1F-AD83-CB3C2CBB70D1}"/>
              </a:ext>
            </a:extLst>
          </p:cNvPr>
          <p:cNvPicPr>
            <a:picLocks noChangeAspect="1"/>
          </p:cNvPicPr>
          <p:nvPr/>
        </p:nvPicPr>
        <p:blipFill>
          <a:blip r:embed="rId4"/>
          <a:stretch>
            <a:fillRect/>
          </a:stretch>
        </p:blipFill>
        <p:spPr>
          <a:xfrm>
            <a:off x="2683194" y="1329531"/>
            <a:ext cx="6196961" cy="5343525"/>
          </a:xfrm>
          <a:prstGeom prst="rect">
            <a:avLst/>
          </a:prstGeom>
          <a:ln>
            <a:noFill/>
          </a:ln>
          <a:effectLst>
            <a:outerShdw blurRad="292100" dist="139700" dir="2700000" algn="tl" rotWithShape="0">
              <a:srgbClr val="333333">
                <a:alpha val="65000"/>
              </a:srgbClr>
            </a:outerShdw>
          </a:effectLst>
        </p:spPr>
      </p:pic>
      <p:cxnSp>
        <p:nvCxnSpPr>
          <p:cNvPr id="8" name="Straight Arrow Connector 7">
            <a:extLst>
              <a:ext uri="{FF2B5EF4-FFF2-40B4-BE49-F238E27FC236}">
                <a16:creationId xmlns:a16="http://schemas.microsoft.com/office/drawing/2014/main" id="{95EB3262-C95C-E360-6C6F-763EBDFC55C4}"/>
              </a:ext>
              <a:ext uri="{C183D7F6-B498-43B3-948B-1728B52AA6E4}">
                <adec:decorative xmlns:adec="http://schemas.microsoft.com/office/drawing/2017/decorative" val="1"/>
              </a:ext>
            </a:extLst>
          </p:cNvPr>
          <p:cNvCxnSpPr/>
          <p:nvPr/>
        </p:nvCxnSpPr>
        <p:spPr>
          <a:xfrm>
            <a:off x="1412240" y="1615440"/>
            <a:ext cx="1737360" cy="0"/>
          </a:xfrm>
          <a:prstGeom prst="straightConnector1">
            <a:avLst/>
          </a:prstGeom>
          <a:ln w="76200" cap="flat" cmpd="sng" algn="ctr">
            <a:solidFill>
              <a:srgbClr val="741969"/>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9" name="Straight Arrow Connector 8">
            <a:extLst>
              <a:ext uri="{FF2B5EF4-FFF2-40B4-BE49-F238E27FC236}">
                <a16:creationId xmlns:a16="http://schemas.microsoft.com/office/drawing/2014/main" id="{B296A1AB-EC9E-39B6-7986-383989F9FB8C}"/>
              </a:ext>
              <a:ext uri="{C183D7F6-B498-43B3-948B-1728B52AA6E4}">
                <adec:decorative xmlns:adec="http://schemas.microsoft.com/office/drawing/2017/decorative" val="1"/>
              </a:ext>
            </a:extLst>
          </p:cNvPr>
          <p:cNvCxnSpPr/>
          <p:nvPr/>
        </p:nvCxnSpPr>
        <p:spPr>
          <a:xfrm>
            <a:off x="945834" y="5405120"/>
            <a:ext cx="1737360" cy="0"/>
          </a:xfrm>
          <a:prstGeom prst="straightConnector1">
            <a:avLst/>
          </a:prstGeom>
          <a:ln w="76200" cap="flat" cmpd="sng" algn="ctr">
            <a:solidFill>
              <a:srgbClr val="741969"/>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Tree>
    <p:extLst>
      <p:ext uri="{BB962C8B-B14F-4D97-AF65-F5344CB8AC3E}">
        <p14:creationId xmlns:p14="http://schemas.microsoft.com/office/powerpoint/2010/main" val="17303928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BC210D-95AA-6233-96B5-E8F5BE9DF0FB}"/>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DAFF8236-D270-9DCD-136C-9364528C3B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16">
            <a:extLst>
              <a:ext uri="{FF2B5EF4-FFF2-40B4-BE49-F238E27FC236}">
                <a16:creationId xmlns:a16="http://schemas.microsoft.com/office/drawing/2014/main" id="{F6789014-63A1-E08F-7833-4476765F49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6F252564-BE08-6D4B-E54D-F14B339DC4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F949CFB-1CCB-1D68-6B4D-6D4E2EE21ACA}"/>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Perceivable Guidelines: Distinguishable </a:t>
            </a:r>
          </a:p>
        </p:txBody>
      </p:sp>
      <p:sp>
        <p:nvSpPr>
          <p:cNvPr id="4" name="TextBox 3">
            <a:extLst>
              <a:ext uri="{FF2B5EF4-FFF2-40B4-BE49-F238E27FC236}">
                <a16:creationId xmlns:a16="http://schemas.microsoft.com/office/drawing/2014/main" id="{3DBD022B-5A3C-B452-98FA-3D5722B32251}"/>
              </a:ext>
            </a:extLst>
          </p:cNvPr>
          <p:cNvSpPr txBox="1"/>
          <p:nvPr/>
        </p:nvSpPr>
        <p:spPr>
          <a:xfrm>
            <a:off x="810768" y="2169489"/>
            <a:ext cx="10143744" cy="2246769"/>
          </a:xfrm>
          <a:prstGeom prst="rect">
            <a:avLst/>
          </a:prstGeom>
          <a:noFill/>
        </p:spPr>
        <p:txBody>
          <a:bodyPr wrap="square" rtlCol="0">
            <a:spAutoFit/>
          </a:bodyPr>
          <a:lstStyle/>
          <a:p>
            <a:pPr marL="285750" indent="-285750">
              <a:buFont typeface="Arial" panose="020B0604020202020204" pitchFamily="34" charset="0"/>
              <a:buChar char="•"/>
            </a:pPr>
            <a:r>
              <a:rPr lang="en-US" sz="2800" dirty="0"/>
              <a:t>Make it easier for users to see and hear content including separating foreground from background.</a:t>
            </a:r>
          </a:p>
          <a:p>
            <a:pPr marL="285750" indent="-285750">
              <a:buFont typeface="Arial" panose="020B0604020202020204" pitchFamily="34" charset="0"/>
              <a:buChar char="•"/>
            </a:pPr>
            <a:r>
              <a:rPr lang="en-US" sz="2800" dirty="0"/>
              <a:t>Don’t use color alone to convey information</a:t>
            </a:r>
          </a:p>
          <a:p>
            <a:pPr marL="285750" indent="-285750">
              <a:buFont typeface="Arial" panose="020B0604020202020204" pitchFamily="34" charset="0"/>
              <a:buChar char="•"/>
            </a:pPr>
            <a:r>
              <a:rPr lang="en-US" sz="2800" dirty="0"/>
              <a:t>Ensure enough color contrast</a:t>
            </a:r>
          </a:p>
          <a:p>
            <a:pPr marL="285750" indent="-285750">
              <a:buFont typeface="Arial" panose="020B0604020202020204" pitchFamily="34" charset="0"/>
              <a:buChar char="•"/>
            </a:pPr>
            <a:r>
              <a:rPr lang="en-US" sz="2800" dirty="0"/>
              <a:t>Text can be resized</a:t>
            </a:r>
            <a:endParaRPr lang="en-US" dirty="0"/>
          </a:p>
        </p:txBody>
      </p:sp>
      <p:pic>
        <p:nvPicPr>
          <p:cNvPr id="7" name="Picture 6">
            <a:extLst>
              <a:ext uri="{FF2B5EF4-FFF2-40B4-BE49-F238E27FC236}">
                <a16:creationId xmlns:a16="http://schemas.microsoft.com/office/drawing/2014/main" id="{6417A319-959E-D64A-43E2-208D944EF80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91914" y="662523"/>
            <a:ext cx="2314286" cy="1057143"/>
          </a:xfrm>
          <a:prstGeom prst="rect">
            <a:avLst/>
          </a:prstGeom>
        </p:spPr>
      </p:pic>
      <p:sp>
        <p:nvSpPr>
          <p:cNvPr id="9" name="Rectangle 8">
            <a:extLst>
              <a:ext uri="{FF2B5EF4-FFF2-40B4-BE49-F238E27FC236}">
                <a16:creationId xmlns:a16="http://schemas.microsoft.com/office/drawing/2014/main" id="{AE556532-B946-4D13-9242-866D538B7C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89110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BA21411-2824-A02C-5718-79857AE89FF2}"/>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89C067E1-E5FF-262E-F7AC-2DB089EA37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C4073A6B-5BAF-B146-AFFE-73B682452D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42631F1A-3528-3ABB-A553-4C39D5BA21E3}"/>
              </a:ext>
            </a:extLst>
          </p:cNvPr>
          <p:cNvSpPr>
            <a:spLocks noGrp="1"/>
          </p:cNvSpPr>
          <p:nvPr>
            <p:ph type="title"/>
          </p:nvPr>
        </p:nvSpPr>
        <p:spPr>
          <a:xfrm>
            <a:off x="497973" y="393380"/>
            <a:ext cx="9204827" cy="739881"/>
          </a:xfrm>
        </p:spPr>
        <p:txBody>
          <a:bodyPr vert="horz" lIns="91440" tIns="45720" rIns="91440" bIns="45720" rtlCol="0" anchor="b">
            <a:normAutofit/>
          </a:bodyPr>
          <a:lstStyle/>
          <a:p>
            <a:r>
              <a:rPr lang="en-US" sz="3100" b="1" dirty="0"/>
              <a:t>Perceivable Guidelines: Distinguishable Examples</a:t>
            </a:r>
          </a:p>
        </p:txBody>
      </p:sp>
      <p:sp>
        <p:nvSpPr>
          <p:cNvPr id="28" name="Freeform: Shape 18">
            <a:extLst>
              <a:ext uri="{FF2B5EF4-FFF2-40B4-BE49-F238E27FC236}">
                <a16:creationId xmlns:a16="http://schemas.microsoft.com/office/drawing/2014/main" id="{72A81DC8-EF0B-0E0E-6854-37523265D2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DFD5B8AE-EF01-45E2-7D54-0733F12B55E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81903" y="1192792"/>
            <a:ext cx="2314286" cy="1057143"/>
          </a:xfrm>
          <a:prstGeom prst="rect">
            <a:avLst/>
          </a:prstGeom>
        </p:spPr>
      </p:pic>
      <p:sp>
        <p:nvSpPr>
          <p:cNvPr id="5" name="Rectangle 4">
            <a:extLst>
              <a:ext uri="{FF2B5EF4-FFF2-40B4-BE49-F238E27FC236}">
                <a16:creationId xmlns:a16="http://schemas.microsoft.com/office/drawing/2014/main" id="{DD412076-FD58-2BF2-FD62-AAA80A2A5B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9823" y="1078667"/>
            <a:ext cx="33832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DD3F789E-BFE3-7B15-C223-890C9E067C98}"/>
              </a:ext>
            </a:extLst>
          </p:cNvPr>
          <p:cNvSpPr txBox="1"/>
          <p:nvPr/>
        </p:nvSpPr>
        <p:spPr>
          <a:xfrm>
            <a:off x="185900" y="1878799"/>
            <a:ext cx="2397760" cy="523220"/>
          </a:xfrm>
          <a:prstGeom prst="rect">
            <a:avLst/>
          </a:prstGeom>
          <a:noFill/>
        </p:spPr>
        <p:txBody>
          <a:bodyPr wrap="square" rtlCol="0">
            <a:spAutoFit/>
          </a:bodyPr>
          <a:lstStyle/>
          <a:p>
            <a:r>
              <a:rPr lang="en-US" sz="2800" b="1" dirty="0"/>
              <a:t>Link not clear</a:t>
            </a:r>
            <a:r>
              <a:rPr lang="en-US" sz="2800" dirty="0"/>
              <a:t>:</a:t>
            </a:r>
          </a:p>
        </p:txBody>
      </p:sp>
      <p:pic>
        <p:nvPicPr>
          <p:cNvPr id="6" name="Picture 5" descr="Sign Up with no other formatting">
            <a:extLst>
              <a:ext uri="{FF2B5EF4-FFF2-40B4-BE49-F238E27FC236}">
                <a16:creationId xmlns:a16="http://schemas.microsoft.com/office/drawing/2014/main" id="{548AF982-D999-785F-59CB-C61F040E4295}"/>
              </a:ext>
            </a:extLst>
          </p:cNvPr>
          <p:cNvPicPr>
            <a:picLocks noChangeAspect="1"/>
          </p:cNvPicPr>
          <p:nvPr/>
        </p:nvPicPr>
        <p:blipFill>
          <a:blip r:embed="rId4"/>
          <a:stretch>
            <a:fillRect/>
          </a:stretch>
        </p:blipFill>
        <p:spPr>
          <a:xfrm>
            <a:off x="2583660" y="1850470"/>
            <a:ext cx="1940792" cy="649282"/>
          </a:xfrm>
          <a:prstGeom prst="rect">
            <a:avLst/>
          </a:prstGeom>
        </p:spPr>
      </p:pic>
      <p:pic>
        <p:nvPicPr>
          <p:cNvPr id="11" name="Picture 10" descr="Sign Up formatted with underline">
            <a:extLst>
              <a:ext uri="{FF2B5EF4-FFF2-40B4-BE49-F238E27FC236}">
                <a16:creationId xmlns:a16="http://schemas.microsoft.com/office/drawing/2014/main" id="{97BA1AF1-C07A-2225-AE56-58E50F9FA973}"/>
              </a:ext>
            </a:extLst>
          </p:cNvPr>
          <p:cNvPicPr>
            <a:picLocks noChangeAspect="1"/>
          </p:cNvPicPr>
          <p:nvPr/>
        </p:nvPicPr>
        <p:blipFill>
          <a:blip r:embed="rId5"/>
          <a:stretch>
            <a:fillRect/>
          </a:stretch>
        </p:blipFill>
        <p:spPr>
          <a:xfrm>
            <a:off x="4868397" y="1869374"/>
            <a:ext cx="1940793" cy="582238"/>
          </a:xfrm>
          <a:prstGeom prst="rect">
            <a:avLst/>
          </a:prstGeom>
        </p:spPr>
      </p:pic>
      <p:sp>
        <p:nvSpPr>
          <p:cNvPr id="16" name="TextBox 15">
            <a:extLst>
              <a:ext uri="{FF2B5EF4-FFF2-40B4-BE49-F238E27FC236}">
                <a16:creationId xmlns:a16="http://schemas.microsoft.com/office/drawing/2014/main" id="{8FEECC1D-694A-466F-DDC7-4B4D9AD0B7A7}"/>
              </a:ext>
            </a:extLst>
          </p:cNvPr>
          <p:cNvSpPr txBox="1"/>
          <p:nvPr/>
        </p:nvSpPr>
        <p:spPr>
          <a:xfrm>
            <a:off x="185900" y="4100685"/>
            <a:ext cx="2397760" cy="954107"/>
          </a:xfrm>
          <a:prstGeom prst="rect">
            <a:avLst/>
          </a:prstGeom>
          <a:noFill/>
        </p:spPr>
        <p:txBody>
          <a:bodyPr wrap="square" rtlCol="0">
            <a:spAutoFit/>
          </a:bodyPr>
          <a:lstStyle/>
          <a:p>
            <a:r>
              <a:rPr lang="en-US" sz="2800" b="1" dirty="0"/>
              <a:t>Not enough color contrast</a:t>
            </a:r>
            <a:r>
              <a:rPr lang="en-US" sz="2800" dirty="0"/>
              <a:t>:</a:t>
            </a:r>
          </a:p>
        </p:txBody>
      </p:sp>
      <p:pic>
        <p:nvPicPr>
          <p:cNvPr id="12" name="Picture 11" descr="Two circles, bright red and bright blue.">
            <a:extLst>
              <a:ext uri="{FF2B5EF4-FFF2-40B4-BE49-F238E27FC236}">
                <a16:creationId xmlns:a16="http://schemas.microsoft.com/office/drawing/2014/main" id="{74975E36-859D-C04C-618A-ADCC3450FC7F}"/>
              </a:ext>
            </a:extLst>
          </p:cNvPr>
          <p:cNvPicPr>
            <a:picLocks noChangeAspect="1"/>
          </p:cNvPicPr>
          <p:nvPr/>
        </p:nvPicPr>
        <p:blipFill>
          <a:blip r:embed="rId6"/>
          <a:stretch>
            <a:fillRect/>
          </a:stretch>
        </p:blipFill>
        <p:spPr>
          <a:xfrm>
            <a:off x="2701692" y="3781651"/>
            <a:ext cx="4217038" cy="2131331"/>
          </a:xfrm>
          <a:prstGeom prst="rect">
            <a:avLst/>
          </a:prstGeom>
        </p:spPr>
      </p:pic>
      <p:sp>
        <p:nvSpPr>
          <p:cNvPr id="13" name="TextBox 12">
            <a:extLst>
              <a:ext uri="{FF2B5EF4-FFF2-40B4-BE49-F238E27FC236}">
                <a16:creationId xmlns:a16="http://schemas.microsoft.com/office/drawing/2014/main" id="{0E6EAACD-B3F9-9B0B-C22E-0DC46830DF53}"/>
              </a:ext>
            </a:extLst>
          </p:cNvPr>
          <p:cNvSpPr txBox="1"/>
          <p:nvPr/>
        </p:nvSpPr>
        <p:spPr>
          <a:xfrm>
            <a:off x="7684121" y="4202488"/>
            <a:ext cx="4037357" cy="461665"/>
          </a:xfrm>
          <a:prstGeom prst="rect">
            <a:avLst/>
          </a:prstGeom>
          <a:solidFill>
            <a:srgbClr val="6495ED"/>
          </a:solidFill>
        </p:spPr>
        <p:txBody>
          <a:bodyPr wrap="square" rtlCol="0">
            <a:spAutoFit/>
          </a:bodyPr>
          <a:lstStyle/>
          <a:p>
            <a:r>
              <a:rPr lang="en-US" sz="2400" dirty="0">
                <a:solidFill>
                  <a:srgbClr val="FF6347"/>
                </a:solidFill>
              </a:rPr>
              <a:t>You don’t want to read this. </a:t>
            </a:r>
          </a:p>
        </p:txBody>
      </p:sp>
      <p:sp>
        <p:nvSpPr>
          <p:cNvPr id="14" name="TextBox 13">
            <a:extLst>
              <a:ext uri="{FF2B5EF4-FFF2-40B4-BE49-F238E27FC236}">
                <a16:creationId xmlns:a16="http://schemas.microsoft.com/office/drawing/2014/main" id="{0C80B887-478D-0099-8988-5411EAF157C2}"/>
              </a:ext>
            </a:extLst>
          </p:cNvPr>
          <p:cNvSpPr txBox="1"/>
          <p:nvPr/>
        </p:nvSpPr>
        <p:spPr>
          <a:xfrm>
            <a:off x="7367931" y="4847316"/>
            <a:ext cx="4883085" cy="1200329"/>
          </a:xfrm>
          <a:prstGeom prst="rect">
            <a:avLst/>
          </a:prstGeom>
          <a:noFill/>
        </p:spPr>
        <p:txBody>
          <a:bodyPr wrap="square" rtlCol="0">
            <a:spAutoFit/>
          </a:bodyPr>
          <a:lstStyle/>
          <a:p>
            <a:r>
              <a:rPr lang="en-US" sz="2400" dirty="0"/>
              <a:t>The ratio for these two colors is a 1.009:1 which is barely better than comparing a color to itself (1:1).</a:t>
            </a:r>
          </a:p>
        </p:txBody>
      </p:sp>
    </p:spTree>
    <p:extLst>
      <p:ext uri="{BB962C8B-B14F-4D97-AF65-F5344CB8AC3E}">
        <p14:creationId xmlns:p14="http://schemas.microsoft.com/office/powerpoint/2010/main" val="3807163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3" grpId="0" animBg="1"/>
      <p:bldP spid="1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EF0FFF2-FCF5-C49E-704C-EB21AFB13816}"/>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BC878C58-0B67-9D10-C039-42B4426554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314CBA9B-F1FA-04E1-A623-3CA7365A8B0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C4C5C9B7-F789-AEBC-E5F1-80AA6B9C1125}"/>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Operable</a:t>
            </a:r>
          </a:p>
        </p:txBody>
      </p:sp>
      <p:sp>
        <p:nvSpPr>
          <p:cNvPr id="28" name="Freeform: Shape 18">
            <a:extLst>
              <a:ext uri="{FF2B5EF4-FFF2-40B4-BE49-F238E27FC236}">
                <a16:creationId xmlns:a16="http://schemas.microsoft.com/office/drawing/2014/main" id="{5DBE5CCE-872E-5757-82B7-FFE12D55BB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025832D-04D6-A642-A73E-04716631970B}"/>
              </a:ext>
            </a:extLst>
          </p:cNvPr>
          <p:cNvSpPr txBox="1"/>
          <p:nvPr/>
        </p:nvSpPr>
        <p:spPr>
          <a:xfrm>
            <a:off x="810768" y="1970476"/>
            <a:ext cx="10143744" cy="4832092"/>
          </a:xfrm>
          <a:prstGeom prst="rect">
            <a:avLst/>
          </a:prstGeom>
          <a:noFill/>
        </p:spPr>
        <p:txBody>
          <a:bodyPr wrap="square" rtlCol="0">
            <a:spAutoFit/>
          </a:bodyPr>
          <a:lstStyle/>
          <a:p>
            <a:pPr marL="285750" indent="-285750">
              <a:buFont typeface="Arial" panose="020B0604020202020204" pitchFamily="34" charset="0"/>
              <a:buChar char="•"/>
            </a:pPr>
            <a:r>
              <a:rPr lang="en-US" sz="2800" dirty="0"/>
              <a:t>User interface components and navigation must be operable.</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This means that users must be able to operate the interface (the interface cannot require interaction that a user cannot perform)</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Five Guidelines:</a:t>
            </a:r>
          </a:p>
          <a:p>
            <a:pPr marL="742950" lvl="1" indent="-285750">
              <a:buFont typeface="Arial" panose="020B0604020202020204" pitchFamily="34" charset="0"/>
              <a:buChar char="•"/>
            </a:pPr>
            <a:r>
              <a:rPr lang="en-US" sz="2800" dirty="0"/>
              <a:t>Keyboard Accessible</a:t>
            </a:r>
          </a:p>
          <a:p>
            <a:pPr marL="742950" lvl="1" indent="-285750">
              <a:buFont typeface="Arial" panose="020B0604020202020204" pitchFamily="34" charset="0"/>
              <a:buChar char="•"/>
            </a:pPr>
            <a:r>
              <a:rPr lang="en-US" sz="2800" dirty="0"/>
              <a:t>Enough Time</a:t>
            </a:r>
          </a:p>
          <a:p>
            <a:pPr marL="742950" lvl="1" indent="-285750">
              <a:buFont typeface="Arial" panose="020B0604020202020204" pitchFamily="34" charset="0"/>
              <a:buChar char="•"/>
            </a:pPr>
            <a:r>
              <a:rPr lang="en-US" sz="2800" dirty="0"/>
              <a:t>Seizures and Physical Reactions</a:t>
            </a:r>
          </a:p>
          <a:p>
            <a:pPr marL="742950" lvl="1" indent="-285750">
              <a:buFont typeface="Arial" panose="020B0604020202020204" pitchFamily="34" charset="0"/>
              <a:buChar char="•"/>
            </a:pPr>
            <a:r>
              <a:rPr lang="en-US" sz="2800" dirty="0"/>
              <a:t>Navigable</a:t>
            </a:r>
          </a:p>
          <a:p>
            <a:pPr marL="742950" lvl="1" indent="-285750">
              <a:buFont typeface="Arial" panose="020B0604020202020204" pitchFamily="34" charset="0"/>
              <a:buChar char="•"/>
            </a:pPr>
            <a:r>
              <a:rPr lang="en-US" sz="2800" dirty="0"/>
              <a:t>Input Modalities</a:t>
            </a:r>
            <a:endParaRPr lang="en-US" sz="2000" dirty="0"/>
          </a:p>
        </p:txBody>
      </p:sp>
      <p:pic>
        <p:nvPicPr>
          <p:cNvPr id="6" name="Picture 5">
            <a:extLst>
              <a:ext uri="{FF2B5EF4-FFF2-40B4-BE49-F238E27FC236}">
                <a16:creationId xmlns:a16="http://schemas.microsoft.com/office/drawing/2014/main" id="{F2E78DE1-2D23-3274-5D10-98CE6704B468}"/>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9062231" y="763320"/>
            <a:ext cx="2495238" cy="1066667"/>
          </a:xfrm>
          <a:prstGeom prst="rect">
            <a:avLst/>
          </a:prstGeom>
        </p:spPr>
      </p:pic>
      <p:sp>
        <p:nvSpPr>
          <p:cNvPr id="7" name="Rectangle 6">
            <a:extLst>
              <a:ext uri="{FF2B5EF4-FFF2-40B4-BE49-F238E27FC236}">
                <a16:creationId xmlns:a16="http://schemas.microsoft.com/office/drawing/2014/main" id="{7BB6F809-97DB-9D0E-A127-CE835CD2D8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12801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548259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481D51F-DE96-B346-0715-5DB8B53F594A}"/>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B872D564-35E8-3D09-D7A2-0ACE4BB87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B2F8C34A-6F53-6EF1-0D20-6F708D9765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4AE2C991-9AD5-8428-AEB7-5CD06AA10975}"/>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Operable Guidelines: Keyboard Accessible</a:t>
            </a:r>
          </a:p>
        </p:txBody>
      </p:sp>
      <p:sp>
        <p:nvSpPr>
          <p:cNvPr id="28" name="Freeform: Shape 18">
            <a:extLst>
              <a:ext uri="{FF2B5EF4-FFF2-40B4-BE49-F238E27FC236}">
                <a16:creationId xmlns:a16="http://schemas.microsoft.com/office/drawing/2014/main" id="{E995A4F8-5147-6CA4-FE48-5B92119247F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B8E87A7-2F1D-EDA8-177A-72B612335455}"/>
              </a:ext>
            </a:extLst>
          </p:cNvPr>
          <p:cNvSpPr txBox="1"/>
          <p:nvPr/>
        </p:nvSpPr>
        <p:spPr>
          <a:xfrm>
            <a:off x="810768" y="2169489"/>
            <a:ext cx="10143744" cy="1231106"/>
          </a:xfrm>
          <a:prstGeom prst="rect">
            <a:avLst/>
          </a:prstGeom>
          <a:noFill/>
        </p:spPr>
        <p:txBody>
          <a:bodyPr wrap="square" rtlCol="0">
            <a:spAutoFit/>
          </a:bodyPr>
          <a:lstStyle/>
          <a:p>
            <a:pPr marL="285750" indent="-285750">
              <a:buFont typeface="Arial" panose="020B0604020202020204" pitchFamily="34" charset="0"/>
              <a:buChar char="•"/>
            </a:pPr>
            <a:r>
              <a:rPr lang="en-US" sz="2800" dirty="0"/>
              <a:t>Make all functionality available from a keyboard</a:t>
            </a:r>
          </a:p>
          <a:p>
            <a:pPr marL="285750" indent="-285750">
              <a:buFont typeface="Arial" panose="020B0604020202020204" pitchFamily="34" charset="0"/>
              <a:buChar char="•"/>
            </a:pPr>
            <a:r>
              <a:rPr lang="en-US" sz="2800" dirty="0"/>
              <a:t>No keyboard trap</a:t>
            </a:r>
          </a:p>
          <a:p>
            <a:pPr marL="285750" indent="-285750">
              <a:buFont typeface="Arial" panose="020B0604020202020204" pitchFamily="34" charset="0"/>
              <a:buChar char="•"/>
            </a:pPr>
            <a:endParaRPr lang="en-US" dirty="0"/>
          </a:p>
        </p:txBody>
      </p:sp>
      <p:pic>
        <p:nvPicPr>
          <p:cNvPr id="6" name="Picture 5">
            <a:extLst>
              <a:ext uri="{FF2B5EF4-FFF2-40B4-BE49-F238E27FC236}">
                <a16:creationId xmlns:a16="http://schemas.microsoft.com/office/drawing/2014/main" id="{9DC91B2F-DDD4-0434-8917-45D6F892E162}"/>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5" name="Rectangle 4">
            <a:extLst>
              <a:ext uri="{FF2B5EF4-FFF2-40B4-BE49-F238E27FC236}">
                <a16:creationId xmlns:a16="http://schemas.microsoft.com/office/drawing/2014/main" id="{E3CB382A-4967-3DF9-8AE9-CEDA48A261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30175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48190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07F1F17-5868-5083-5795-1824E7203ABB}"/>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933FA293-EBA8-EBC5-139B-963C08C23F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EDDA95D3-9C9C-D915-D8A0-86069D8E59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88A36A03-B8ED-BBAC-0F92-27CF869961DE}"/>
              </a:ext>
            </a:extLst>
          </p:cNvPr>
          <p:cNvSpPr>
            <a:spLocks noGrp="1"/>
          </p:cNvSpPr>
          <p:nvPr>
            <p:ph type="title"/>
          </p:nvPr>
        </p:nvSpPr>
        <p:spPr>
          <a:xfrm>
            <a:off x="497973" y="393380"/>
            <a:ext cx="8564258" cy="739881"/>
          </a:xfrm>
        </p:spPr>
        <p:txBody>
          <a:bodyPr vert="horz" lIns="91440" tIns="45720" rIns="91440" bIns="45720" rtlCol="0" anchor="b">
            <a:normAutofit/>
          </a:bodyPr>
          <a:lstStyle/>
          <a:p>
            <a:r>
              <a:rPr lang="en-US" sz="3100" b="1" dirty="0"/>
              <a:t>Operable Guidelines: Keyboard Accessible Example</a:t>
            </a:r>
          </a:p>
        </p:txBody>
      </p:sp>
      <p:sp>
        <p:nvSpPr>
          <p:cNvPr id="28" name="Freeform: Shape 18">
            <a:extLst>
              <a:ext uri="{FF2B5EF4-FFF2-40B4-BE49-F238E27FC236}">
                <a16:creationId xmlns:a16="http://schemas.microsoft.com/office/drawing/2014/main" id="{A82284AA-910E-07A3-C501-CFA334AAAF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A745F1E-83E2-F531-4D17-72B0C5B361BE}"/>
              </a:ext>
            </a:extLst>
          </p:cNvPr>
          <p:cNvSpPr txBox="1"/>
          <p:nvPr/>
        </p:nvSpPr>
        <p:spPr>
          <a:xfrm>
            <a:off x="810768" y="2169489"/>
            <a:ext cx="10143744" cy="1815882"/>
          </a:xfrm>
          <a:prstGeom prst="rect">
            <a:avLst/>
          </a:prstGeom>
          <a:noFill/>
        </p:spPr>
        <p:txBody>
          <a:bodyPr wrap="square" rtlCol="0">
            <a:spAutoFit/>
          </a:bodyPr>
          <a:lstStyle/>
          <a:p>
            <a:pPr marL="285750" indent="-285750">
              <a:buFont typeface="Arial" panose="020B0604020202020204" pitchFamily="34" charset="0"/>
              <a:buChar char="•"/>
            </a:pPr>
            <a:r>
              <a:rPr lang="en-US" sz="2800" dirty="0"/>
              <a:t>Keyboard only users may use:</a:t>
            </a:r>
          </a:p>
          <a:p>
            <a:pPr marL="742950" lvl="1" indent="-285750">
              <a:buFont typeface="Arial" panose="020B0604020202020204" pitchFamily="34" charset="0"/>
              <a:buChar char="•"/>
            </a:pPr>
            <a:r>
              <a:rPr lang="en-US" sz="2800" dirty="0"/>
              <a:t>Tab to navigate to links </a:t>
            </a:r>
          </a:p>
          <a:p>
            <a:pPr marL="742950" lvl="1" indent="-285750">
              <a:buFont typeface="Arial" panose="020B0604020202020204" pitchFamily="34" charset="0"/>
              <a:buChar char="•"/>
            </a:pPr>
            <a:r>
              <a:rPr lang="en-US" sz="2800" dirty="0"/>
              <a:t>Up/Down arrows to navigate content</a:t>
            </a:r>
          </a:p>
          <a:p>
            <a:pPr marL="742950" lvl="1" indent="-285750">
              <a:buFont typeface="Arial" panose="020B0604020202020204" pitchFamily="34" charset="0"/>
              <a:buChar char="•"/>
            </a:pPr>
            <a:r>
              <a:rPr lang="en-US" sz="2800" dirty="0"/>
              <a:t>Space bar to select text</a:t>
            </a:r>
          </a:p>
        </p:txBody>
      </p:sp>
      <p:pic>
        <p:nvPicPr>
          <p:cNvPr id="6" name="Picture 5">
            <a:extLst>
              <a:ext uri="{FF2B5EF4-FFF2-40B4-BE49-F238E27FC236}">
                <a16:creationId xmlns:a16="http://schemas.microsoft.com/office/drawing/2014/main" id="{B7452254-49C7-D719-DD39-928137BE3606}"/>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5" name="Rectangle 4">
            <a:extLst>
              <a:ext uri="{FF2B5EF4-FFF2-40B4-BE49-F238E27FC236}">
                <a16:creationId xmlns:a16="http://schemas.microsoft.com/office/drawing/2014/main" id="{6605ED1F-D1EA-0840-0651-9C668EDE96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30175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9413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E4E947-255C-36BF-F47B-EF7F6C8B31B2}"/>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C9B8D30F-084D-99C7-3B0A-97A3BC5F9E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16">
            <a:extLst>
              <a:ext uri="{FF2B5EF4-FFF2-40B4-BE49-F238E27FC236}">
                <a16:creationId xmlns:a16="http://schemas.microsoft.com/office/drawing/2014/main" id="{D64439B5-A8E5-9BC6-3079-F8349A95CE7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F9D76614-5094-48F5-3A00-3E551EEE8B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E6FCE3-9F32-C26E-D8B0-987EB2B58CB1}"/>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Operable Guidelines: Enough Time</a:t>
            </a:r>
          </a:p>
        </p:txBody>
      </p:sp>
      <p:sp>
        <p:nvSpPr>
          <p:cNvPr id="4" name="TextBox 3">
            <a:extLst>
              <a:ext uri="{FF2B5EF4-FFF2-40B4-BE49-F238E27FC236}">
                <a16:creationId xmlns:a16="http://schemas.microsoft.com/office/drawing/2014/main" id="{9A95303D-8F9E-21D1-E09D-4AEEA72473AB}"/>
              </a:ext>
            </a:extLst>
          </p:cNvPr>
          <p:cNvSpPr txBox="1"/>
          <p:nvPr/>
        </p:nvSpPr>
        <p:spPr>
          <a:xfrm>
            <a:off x="810768" y="2169489"/>
            <a:ext cx="10143744" cy="1384995"/>
          </a:xfrm>
          <a:prstGeom prst="rect">
            <a:avLst/>
          </a:prstGeom>
          <a:noFill/>
        </p:spPr>
        <p:txBody>
          <a:bodyPr wrap="square" rtlCol="0">
            <a:spAutoFit/>
          </a:bodyPr>
          <a:lstStyle/>
          <a:p>
            <a:pPr marL="285750" indent="-285750">
              <a:buFont typeface="Arial" panose="020B0604020202020204" pitchFamily="34" charset="0"/>
              <a:buChar char="•"/>
            </a:pPr>
            <a:r>
              <a:rPr lang="en-US" sz="2800" dirty="0"/>
              <a:t>Provide users enough time to read and use content</a:t>
            </a:r>
          </a:p>
          <a:p>
            <a:pPr marL="285750" indent="-285750">
              <a:buFont typeface="Arial" panose="020B0604020202020204" pitchFamily="34" charset="0"/>
              <a:buChar char="•"/>
            </a:pPr>
            <a:r>
              <a:rPr lang="en-US" sz="2800" dirty="0"/>
              <a:t>If there are timed elements, users can turn off, adjust, extend</a:t>
            </a:r>
          </a:p>
          <a:p>
            <a:pPr marL="285750" indent="-285750">
              <a:buFont typeface="Arial" panose="020B0604020202020204" pitchFamily="34" charset="0"/>
              <a:buChar char="•"/>
            </a:pPr>
            <a:r>
              <a:rPr lang="en-US" sz="2800" dirty="0"/>
              <a:t>For moving, blinking, or scrolling, user can pause, stop or hide it</a:t>
            </a:r>
            <a:endParaRPr lang="en-US" dirty="0"/>
          </a:p>
        </p:txBody>
      </p:sp>
      <p:pic>
        <p:nvPicPr>
          <p:cNvPr id="6" name="Picture 5">
            <a:extLst>
              <a:ext uri="{FF2B5EF4-FFF2-40B4-BE49-F238E27FC236}">
                <a16:creationId xmlns:a16="http://schemas.microsoft.com/office/drawing/2014/main" id="{CCC51FC5-3187-0DFD-405D-435EE371922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9" name="Rectangle 8">
            <a:extLst>
              <a:ext uri="{FF2B5EF4-FFF2-40B4-BE49-F238E27FC236}">
                <a16:creationId xmlns:a16="http://schemas.microsoft.com/office/drawing/2014/main" id="{BEEC35DA-7209-6696-9260-C09BD0CC8F3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1089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30626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9398431-FDAD-2A20-3B7F-FAB6819BAAE2}"/>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D2054222-FA5B-DE51-B9EB-D3BDD67EA7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703C5D9B-9AD2-012C-162E-CF934718EA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51AF9635-5DB5-674F-05A0-5BCDBC3805A7}"/>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Web Assets and Non-Web Assets</a:t>
            </a:r>
          </a:p>
        </p:txBody>
      </p:sp>
      <p:sp>
        <p:nvSpPr>
          <p:cNvPr id="28" name="Freeform: Shape 18">
            <a:extLst>
              <a:ext uri="{FF2B5EF4-FFF2-40B4-BE49-F238E27FC236}">
                <a16:creationId xmlns:a16="http://schemas.microsoft.com/office/drawing/2014/main" id="{95D239DE-96E6-449A-E4A1-E30970D2D6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CC9BB615-3B5B-ACB0-9516-319D7609386B}"/>
              </a:ext>
            </a:extLst>
          </p:cNvPr>
          <p:cNvSpPr txBox="1"/>
          <p:nvPr/>
        </p:nvSpPr>
        <p:spPr>
          <a:xfrm>
            <a:off x="810768" y="2169489"/>
            <a:ext cx="10143744" cy="2862322"/>
          </a:xfrm>
          <a:prstGeom prst="rect">
            <a:avLst/>
          </a:prstGeom>
          <a:noFill/>
        </p:spPr>
        <p:txBody>
          <a:bodyPr wrap="square" rtlCol="0">
            <a:spAutoFit/>
          </a:bodyPr>
          <a:lstStyle/>
          <a:p>
            <a:pPr marL="285750" indent="-285750">
              <a:buFont typeface="Arial" panose="020B0604020202020204" pitchFamily="34" charset="0"/>
              <a:buChar char="•"/>
            </a:pPr>
            <a:r>
              <a:rPr lang="en-US" sz="3600" dirty="0"/>
              <a:t>Websites</a:t>
            </a:r>
          </a:p>
          <a:p>
            <a:pPr marL="285750" indent="-285750">
              <a:buFont typeface="Arial" panose="020B0604020202020204" pitchFamily="34" charset="0"/>
              <a:buChar char="•"/>
            </a:pPr>
            <a:r>
              <a:rPr lang="en-US" sz="3600" dirty="0"/>
              <a:t>Web Pages</a:t>
            </a:r>
          </a:p>
          <a:p>
            <a:pPr marL="285750" indent="-285750">
              <a:buFont typeface="Arial" panose="020B0604020202020204" pitchFamily="34" charset="0"/>
              <a:buChar char="•"/>
            </a:pPr>
            <a:r>
              <a:rPr lang="en-US" sz="3600" dirty="0"/>
              <a:t>Web Applications</a:t>
            </a:r>
          </a:p>
          <a:p>
            <a:pPr marL="285750" indent="-285750">
              <a:buFont typeface="Arial" panose="020B0604020202020204" pitchFamily="34" charset="0"/>
              <a:buChar char="•"/>
            </a:pPr>
            <a:r>
              <a:rPr lang="en-US" sz="3600" dirty="0"/>
              <a:t>Multimedia (videos, audio files, images)</a:t>
            </a:r>
          </a:p>
          <a:p>
            <a:pPr marL="285750" indent="-285750">
              <a:buFont typeface="Arial" panose="020B0604020202020204" pitchFamily="34" charset="0"/>
              <a:buChar char="•"/>
            </a:pPr>
            <a:r>
              <a:rPr lang="en-US" sz="3600" dirty="0"/>
              <a:t>Integrations (calendars, chatbots, maps, etc.)</a:t>
            </a:r>
            <a:endParaRPr lang="en-US" sz="2400" dirty="0"/>
          </a:p>
        </p:txBody>
      </p:sp>
      <p:sp>
        <p:nvSpPr>
          <p:cNvPr id="5" name="Rectangle 4">
            <a:extLst>
              <a:ext uri="{FF2B5EF4-FFF2-40B4-BE49-F238E27FC236}">
                <a16:creationId xmlns:a16="http://schemas.microsoft.com/office/drawing/2014/main" id="{3E8BB024-1E2F-6C07-EBC1-E29EF98A79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06478" y="1092114"/>
            <a:ext cx="16459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84946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43CA44-3293-62C2-E20D-33AEF9610C38}"/>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980CCF31-6DCA-3401-400E-65F5F772CB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16">
            <a:extLst>
              <a:ext uri="{FF2B5EF4-FFF2-40B4-BE49-F238E27FC236}">
                <a16:creationId xmlns:a16="http://schemas.microsoft.com/office/drawing/2014/main" id="{0D83319A-7A83-4969-7681-A4E3A5E221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5DD97FCA-AC9D-9E54-EC4E-555356B5AA6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4182241-3F3A-D451-8F7A-134D632A8592}"/>
              </a:ext>
            </a:extLst>
          </p:cNvPr>
          <p:cNvSpPr>
            <a:spLocks noGrp="1"/>
          </p:cNvSpPr>
          <p:nvPr>
            <p:ph type="title"/>
          </p:nvPr>
        </p:nvSpPr>
        <p:spPr>
          <a:xfrm>
            <a:off x="497973" y="393380"/>
            <a:ext cx="8564258" cy="739881"/>
          </a:xfrm>
        </p:spPr>
        <p:txBody>
          <a:bodyPr vert="horz" lIns="91440" tIns="45720" rIns="91440" bIns="45720" rtlCol="0" anchor="b">
            <a:normAutofit/>
          </a:bodyPr>
          <a:lstStyle/>
          <a:p>
            <a:r>
              <a:rPr lang="en-US" sz="3100" b="1" dirty="0"/>
              <a:t>Operable Guidelines: Seizures and Physical Reactions</a:t>
            </a:r>
          </a:p>
        </p:txBody>
      </p:sp>
      <p:sp>
        <p:nvSpPr>
          <p:cNvPr id="4" name="TextBox 3">
            <a:extLst>
              <a:ext uri="{FF2B5EF4-FFF2-40B4-BE49-F238E27FC236}">
                <a16:creationId xmlns:a16="http://schemas.microsoft.com/office/drawing/2014/main" id="{6B6AD383-697D-6702-4083-765F394E6B11}"/>
              </a:ext>
            </a:extLst>
          </p:cNvPr>
          <p:cNvSpPr txBox="1"/>
          <p:nvPr/>
        </p:nvSpPr>
        <p:spPr>
          <a:xfrm>
            <a:off x="810768" y="2169489"/>
            <a:ext cx="10143744" cy="3108543"/>
          </a:xfrm>
          <a:prstGeom prst="rect">
            <a:avLst/>
          </a:prstGeom>
          <a:noFill/>
        </p:spPr>
        <p:txBody>
          <a:bodyPr wrap="square" rtlCol="0">
            <a:spAutoFit/>
          </a:bodyPr>
          <a:lstStyle/>
          <a:p>
            <a:pPr marL="285750" indent="-285750">
              <a:buFont typeface="Arial" panose="020B0604020202020204" pitchFamily="34" charset="0"/>
              <a:buChar char="•"/>
            </a:pPr>
            <a:r>
              <a:rPr lang="en-US" sz="2800" dirty="0"/>
              <a:t>Do not design content in a way that is known to cause seizures or physical reactions.</a:t>
            </a:r>
          </a:p>
          <a:p>
            <a:pPr marL="285750" indent="-285750">
              <a:buFont typeface="Arial" panose="020B0604020202020204" pitchFamily="34" charset="0"/>
              <a:buChar char="•"/>
            </a:pPr>
            <a:r>
              <a:rPr lang="en-US" sz="2800" dirty="0"/>
              <a:t>Web pages do not contain anything that flashes more than three times in any one second period, or the flash is below the general flash and red flash thresholds.</a:t>
            </a:r>
          </a:p>
          <a:p>
            <a:pPr marL="285750" indent="-285750">
              <a:buFont typeface="Arial" panose="020B0604020202020204" pitchFamily="34" charset="0"/>
              <a:buChar char="•"/>
            </a:pPr>
            <a:r>
              <a:rPr lang="en-US" sz="2800" dirty="0"/>
              <a:t>Flashing content can cause migraines, dizziness, nausea, and seizures.</a:t>
            </a:r>
          </a:p>
        </p:txBody>
      </p:sp>
      <p:pic>
        <p:nvPicPr>
          <p:cNvPr id="6" name="Picture 5">
            <a:extLst>
              <a:ext uri="{FF2B5EF4-FFF2-40B4-BE49-F238E27FC236}">
                <a16:creationId xmlns:a16="http://schemas.microsoft.com/office/drawing/2014/main" id="{1F6D551C-48C3-AE12-5BE7-D563F26ECC8C}"/>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9" name="Rectangle 8">
            <a:extLst>
              <a:ext uri="{FF2B5EF4-FFF2-40B4-BE49-F238E27FC236}">
                <a16:creationId xmlns:a16="http://schemas.microsoft.com/office/drawing/2014/main" id="{AC786717-4851-7B95-2A26-8EC2EF51E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1089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470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3DA174-9A70-59E0-901B-D03ED3057E3C}"/>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F5930256-6DB6-1D49-709E-748CFE6AAE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16">
            <a:extLst>
              <a:ext uri="{FF2B5EF4-FFF2-40B4-BE49-F238E27FC236}">
                <a16:creationId xmlns:a16="http://schemas.microsoft.com/office/drawing/2014/main" id="{12D87B8A-A507-EF68-1E1D-E85A6BEB52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5F56AB94-1B9E-AC36-38F0-738EF01881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16C686A-4E88-9DD5-BAA8-3D4A60B3652D}"/>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Operable Guidelines: Navigable</a:t>
            </a:r>
          </a:p>
        </p:txBody>
      </p:sp>
      <p:sp>
        <p:nvSpPr>
          <p:cNvPr id="4" name="TextBox 3">
            <a:extLst>
              <a:ext uri="{FF2B5EF4-FFF2-40B4-BE49-F238E27FC236}">
                <a16:creationId xmlns:a16="http://schemas.microsoft.com/office/drawing/2014/main" id="{81D75C86-9E92-8FD8-5724-91D9A612AFD7}"/>
              </a:ext>
            </a:extLst>
          </p:cNvPr>
          <p:cNvSpPr txBox="1"/>
          <p:nvPr/>
        </p:nvSpPr>
        <p:spPr>
          <a:xfrm>
            <a:off x="810768" y="2169489"/>
            <a:ext cx="10143744" cy="4247317"/>
          </a:xfrm>
          <a:prstGeom prst="rect">
            <a:avLst/>
          </a:prstGeom>
          <a:noFill/>
        </p:spPr>
        <p:txBody>
          <a:bodyPr wrap="square" rtlCol="0">
            <a:spAutoFit/>
          </a:bodyPr>
          <a:lstStyle/>
          <a:p>
            <a:pPr marL="285750" indent="-285750">
              <a:buFont typeface="Arial" panose="020B0604020202020204" pitchFamily="34" charset="0"/>
              <a:buChar char="•"/>
            </a:pPr>
            <a:r>
              <a:rPr lang="en-US" sz="2800" dirty="0"/>
              <a:t>Provide ways to help users navigate, find content, and determine where they are.</a:t>
            </a:r>
          </a:p>
          <a:p>
            <a:pPr marL="285750" indent="-285750">
              <a:buFont typeface="Arial" panose="020B0604020202020204" pitchFamily="34" charset="0"/>
              <a:buChar char="•"/>
            </a:pPr>
            <a:r>
              <a:rPr lang="en-US" sz="2800" dirty="0"/>
              <a:t>Bypass blocks of content that is repeated</a:t>
            </a:r>
          </a:p>
          <a:p>
            <a:pPr marL="285750" indent="-285750">
              <a:buFont typeface="Arial" panose="020B0604020202020204" pitchFamily="34" charset="0"/>
              <a:buChar char="•"/>
            </a:pPr>
            <a:r>
              <a:rPr lang="en-US" sz="2800" dirty="0"/>
              <a:t>Keyboard users navigate content in the correct order.</a:t>
            </a:r>
          </a:p>
          <a:p>
            <a:pPr marL="285750" indent="-285750">
              <a:buFont typeface="Arial" panose="020B0604020202020204" pitchFamily="34" charset="0"/>
              <a:buChar char="•"/>
            </a:pPr>
            <a:r>
              <a:rPr lang="en-US" sz="2800" dirty="0"/>
              <a:t>The purpose of each link can be determined from the link text alone (descriptive hyperlink).</a:t>
            </a:r>
          </a:p>
          <a:p>
            <a:pPr marL="285750" indent="-285750">
              <a:buFont typeface="Arial" panose="020B0604020202020204" pitchFamily="34" charset="0"/>
              <a:buChar char="•"/>
            </a:pPr>
            <a:r>
              <a:rPr lang="en-US" sz="2800" dirty="0"/>
              <a:t>Any keyboard operable user interface has a mode of operation where the keyboard focus indicator is visible.</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endParaRPr lang="en-US" dirty="0"/>
          </a:p>
        </p:txBody>
      </p:sp>
      <p:pic>
        <p:nvPicPr>
          <p:cNvPr id="6" name="Picture 5">
            <a:extLst>
              <a:ext uri="{FF2B5EF4-FFF2-40B4-BE49-F238E27FC236}">
                <a16:creationId xmlns:a16="http://schemas.microsoft.com/office/drawing/2014/main" id="{5EE3DAD9-41D1-EAA1-CCC5-F404256D0F5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9" name="Rectangle 8">
            <a:extLst>
              <a:ext uri="{FF2B5EF4-FFF2-40B4-BE49-F238E27FC236}">
                <a16:creationId xmlns:a16="http://schemas.microsoft.com/office/drawing/2014/main" id="{E9FFE29F-A3B2-45DC-DD2E-5EBA56C3B6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1089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37998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4A89409-C5DC-E9CF-FB48-55868377BD52}"/>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4C15B96C-2D4F-5BE4-C652-1A173D5C74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3E628722-7288-A0B5-73FC-34708C162E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2CA1DD77-FD42-FD8B-080E-5AC36A1EF11B}"/>
              </a:ext>
            </a:extLst>
          </p:cNvPr>
          <p:cNvSpPr>
            <a:spLocks noGrp="1"/>
          </p:cNvSpPr>
          <p:nvPr>
            <p:ph type="title"/>
          </p:nvPr>
        </p:nvSpPr>
        <p:spPr>
          <a:xfrm>
            <a:off x="497973" y="393380"/>
            <a:ext cx="8564258" cy="739881"/>
          </a:xfrm>
        </p:spPr>
        <p:txBody>
          <a:bodyPr vert="horz" lIns="91440" tIns="45720" rIns="91440" bIns="45720" rtlCol="0" anchor="b">
            <a:normAutofit/>
          </a:bodyPr>
          <a:lstStyle/>
          <a:p>
            <a:r>
              <a:rPr lang="en-US" sz="3100" b="1" dirty="0"/>
              <a:t>Operable Guidelines: Navigable Examples</a:t>
            </a:r>
          </a:p>
        </p:txBody>
      </p:sp>
      <p:sp>
        <p:nvSpPr>
          <p:cNvPr id="28" name="Freeform: Shape 18">
            <a:extLst>
              <a:ext uri="{FF2B5EF4-FFF2-40B4-BE49-F238E27FC236}">
                <a16:creationId xmlns:a16="http://schemas.microsoft.com/office/drawing/2014/main" id="{281A6E23-60EC-7B2A-5DA5-DDFCE18BFF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A98537D-F67E-C19E-23FA-3ED107A428F9}"/>
              </a:ext>
            </a:extLst>
          </p:cNvPr>
          <p:cNvSpPr txBox="1"/>
          <p:nvPr/>
        </p:nvSpPr>
        <p:spPr>
          <a:xfrm>
            <a:off x="810768" y="2169489"/>
            <a:ext cx="10143744" cy="1815882"/>
          </a:xfrm>
          <a:prstGeom prst="rect">
            <a:avLst/>
          </a:prstGeom>
          <a:noFill/>
        </p:spPr>
        <p:txBody>
          <a:bodyPr wrap="square" rtlCol="0">
            <a:spAutoFit/>
          </a:bodyPr>
          <a:lstStyle/>
          <a:p>
            <a:pPr marL="285750" indent="-285750">
              <a:buFont typeface="Arial" panose="020B0604020202020204" pitchFamily="34" charset="0"/>
              <a:buChar char="•"/>
            </a:pPr>
            <a:r>
              <a:rPr lang="en-US" sz="2800" dirty="0"/>
              <a:t>The first three links on UConn webpages in Aurora WordPress are:</a:t>
            </a:r>
          </a:p>
          <a:p>
            <a:pPr marL="742950" lvl="1" indent="-285750">
              <a:buFont typeface="Arial" panose="020B0604020202020204" pitchFamily="34" charset="0"/>
              <a:buChar char="•"/>
            </a:pPr>
            <a:r>
              <a:rPr lang="en-US" sz="2800" dirty="0"/>
              <a:t>Skip to Navigation</a:t>
            </a:r>
          </a:p>
          <a:p>
            <a:pPr marL="742950" lvl="1" indent="-285750">
              <a:buFont typeface="Arial" panose="020B0604020202020204" pitchFamily="34" charset="0"/>
              <a:buChar char="•"/>
            </a:pPr>
            <a:r>
              <a:rPr lang="en-US" sz="2800" dirty="0"/>
              <a:t>Skip to Content</a:t>
            </a:r>
          </a:p>
          <a:p>
            <a:pPr marL="742950" lvl="1" indent="-285750">
              <a:buFont typeface="Arial" panose="020B0604020202020204" pitchFamily="34" charset="0"/>
              <a:buChar char="•"/>
            </a:pPr>
            <a:r>
              <a:rPr lang="en-US" sz="2800" dirty="0"/>
              <a:t>Skip to Search</a:t>
            </a:r>
          </a:p>
        </p:txBody>
      </p:sp>
      <p:pic>
        <p:nvPicPr>
          <p:cNvPr id="6" name="Picture 5">
            <a:extLst>
              <a:ext uri="{FF2B5EF4-FFF2-40B4-BE49-F238E27FC236}">
                <a16:creationId xmlns:a16="http://schemas.microsoft.com/office/drawing/2014/main" id="{6F90B417-B507-5070-5016-B0C44A37337E}"/>
              </a:ext>
              <a:ext uri="{C183D7F6-B498-43B3-948B-1728B52AA6E4}">
                <adec:decorative xmlns:adec="http://schemas.microsoft.com/office/drawing/2017/decorative" val="1"/>
              </a:ext>
            </a:extLst>
          </p:cNvPr>
          <p:cNvPicPr>
            <a:picLocks noChangeAspect="1"/>
          </p:cNvPicPr>
          <p:nvPr/>
        </p:nvPicPr>
        <p:blipFill>
          <a:blip r:embed="rId5"/>
          <a:stretch>
            <a:fillRect/>
          </a:stretch>
        </p:blipFill>
        <p:spPr>
          <a:xfrm>
            <a:off x="9062231" y="763320"/>
            <a:ext cx="2495238" cy="1066667"/>
          </a:xfrm>
          <a:prstGeom prst="rect">
            <a:avLst/>
          </a:prstGeom>
        </p:spPr>
      </p:pic>
      <p:sp>
        <p:nvSpPr>
          <p:cNvPr id="5" name="Rectangle 4">
            <a:extLst>
              <a:ext uri="{FF2B5EF4-FFF2-40B4-BE49-F238E27FC236}">
                <a16:creationId xmlns:a16="http://schemas.microsoft.com/office/drawing/2014/main" id="{B3DF79D6-0F02-2C29-4E06-CD35B6C354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30175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no alt text for links" descr="Icons with links on a website.">
            <a:hlinkClick r:id="" action="ppaction://media"/>
            <a:extLst>
              <a:ext uri="{FF2B5EF4-FFF2-40B4-BE49-F238E27FC236}">
                <a16:creationId xmlns:a16="http://schemas.microsoft.com/office/drawing/2014/main" id="{1B41BFF8-0AA3-D558-1A77-9F61344DAFFC}"/>
              </a:ext>
            </a:extLst>
          </p:cNvPr>
          <p:cNvPicPr>
            <a:picLocks noChangeAspect="1"/>
          </p:cNvPicPr>
          <p:nvPr>
            <a:videoFile r:link="rId2"/>
            <p:extLst>
              <p:ext uri="{DAA4B4D4-6D71-4841-9C94-3DE7FCFB9230}">
                <p14:media xmlns:p14="http://schemas.microsoft.com/office/powerpoint/2010/main" r:embed="rId1">
                  <p14:extLst>
                    <p:ext uri="{3AFAAA56-56D3-431D-BCD4-E75A35582382}">
                      <p173:tracksInfo xmlns:p173="http://schemas.microsoft.com/office/powerpoint/2017/3/main" displayLoc="media">
                        <p173:trackLst>
                          <p173:track id="{4BD8ADF1-6583-4D00-9AD1-BA0CBA69BCFA}" label="English" lang="" r:embed="rId6"/>
                        </p173:trackLst>
                      </p173:tracksInfo>
                    </p:ext>
                  </p14:extLst>
                </p14:media>
              </p:ext>
            </p:extLst>
          </p:nvPr>
        </p:nvPicPr>
        <p:blipFill>
          <a:blip r:embed="rId7"/>
          <a:stretch>
            <a:fillRect/>
          </a:stretch>
        </p:blipFill>
        <p:spPr>
          <a:xfrm>
            <a:off x="623087" y="4165247"/>
            <a:ext cx="10945825" cy="1368226"/>
          </a:xfrm>
          <a:prstGeom prst="rect">
            <a:avLst/>
          </a:prstGeom>
        </p:spPr>
      </p:pic>
    </p:spTree>
    <p:extLst>
      <p:ext uri="{BB962C8B-B14F-4D97-AF65-F5344CB8AC3E}">
        <p14:creationId xmlns:p14="http://schemas.microsoft.com/office/powerpoint/2010/main" val="808084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412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11" fill="hold" display="0">
                  <p:stCondLst>
                    <p:cond delay="indefinite"/>
                  </p:stCondLst>
                </p:cTn>
                <p:tgtEl>
                  <p:spTgt spid="3"/>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7FAFE-BC7E-4E11-FDE3-158CBDC7818E}"/>
            </a:ext>
          </a:extLst>
        </p:cNvPr>
        <p:cNvGrpSpPr/>
        <p:nvPr/>
      </p:nvGrpSpPr>
      <p:grpSpPr>
        <a:xfrm>
          <a:off x="0" y="0"/>
          <a:ext cx="0" cy="0"/>
          <a:chOff x="0" y="0"/>
          <a:chExt cx="0" cy="0"/>
        </a:xfrm>
      </p:grpSpPr>
      <p:sp useBgFill="1">
        <p:nvSpPr>
          <p:cNvPr id="3" name="Rectangle 14">
            <a:extLst>
              <a:ext uri="{FF2B5EF4-FFF2-40B4-BE49-F238E27FC236}">
                <a16:creationId xmlns:a16="http://schemas.microsoft.com/office/drawing/2014/main" id="{2CB96363-C7E0-3120-604A-2ADD3DEAE62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16">
            <a:extLst>
              <a:ext uri="{FF2B5EF4-FFF2-40B4-BE49-F238E27FC236}">
                <a16:creationId xmlns:a16="http://schemas.microsoft.com/office/drawing/2014/main" id="{A191FB9C-7B83-CF3C-9012-7AFF6EB033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Freeform: Shape 18">
            <a:extLst>
              <a:ext uri="{FF2B5EF4-FFF2-40B4-BE49-F238E27FC236}">
                <a16:creationId xmlns:a16="http://schemas.microsoft.com/office/drawing/2014/main" id="{90DA65EB-BC51-786A-A52A-25C44FEC6C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151EB79-A2A4-3409-9ACC-D185ED3337D3}"/>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Operable Guidelines: Input Modalities</a:t>
            </a:r>
          </a:p>
        </p:txBody>
      </p:sp>
      <p:sp>
        <p:nvSpPr>
          <p:cNvPr id="4" name="TextBox 3">
            <a:extLst>
              <a:ext uri="{FF2B5EF4-FFF2-40B4-BE49-F238E27FC236}">
                <a16:creationId xmlns:a16="http://schemas.microsoft.com/office/drawing/2014/main" id="{14B4784F-983B-0A59-D628-0E832E3735D8}"/>
              </a:ext>
            </a:extLst>
          </p:cNvPr>
          <p:cNvSpPr txBox="1"/>
          <p:nvPr/>
        </p:nvSpPr>
        <p:spPr>
          <a:xfrm>
            <a:off x="810768" y="2169489"/>
            <a:ext cx="10143744" cy="954107"/>
          </a:xfrm>
          <a:prstGeom prst="rect">
            <a:avLst/>
          </a:prstGeom>
          <a:noFill/>
        </p:spPr>
        <p:txBody>
          <a:bodyPr wrap="square" rtlCol="0">
            <a:spAutoFit/>
          </a:bodyPr>
          <a:lstStyle/>
          <a:p>
            <a:pPr marL="285750" indent="-285750">
              <a:buFont typeface="Arial" panose="020B0604020202020204" pitchFamily="34" charset="0"/>
              <a:buChar char="•"/>
            </a:pPr>
            <a:r>
              <a:rPr lang="en-US" sz="2800" dirty="0"/>
              <a:t>Make it easier for users to operate functionality through various inputs beyond keyboard.</a:t>
            </a:r>
            <a:endParaRPr lang="en-US" dirty="0"/>
          </a:p>
        </p:txBody>
      </p:sp>
      <p:pic>
        <p:nvPicPr>
          <p:cNvPr id="6" name="Picture 5">
            <a:extLst>
              <a:ext uri="{FF2B5EF4-FFF2-40B4-BE49-F238E27FC236}">
                <a16:creationId xmlns:a16="http://schemas.microsoft.com/office/drawing/2014/main" id="{F768EAF1-FB45-B2E8-655E-C2457E13DB8A}"/>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5" name="Rectangle 4">
            <a:extLst>
              <a:ext uri="{FF2B5EF4-FFF2-40B4-BE49-F238E27FC236}">
                <a16:creationId xmlns:a16="http://schemas.microsoft.com/office/drawing/2014/main" id="{ABCC7B04-B158-0C83-FCD9-293AC3AFA5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31089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582934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05315A7-7B1B-63FD-033D-C4D216F08C1C}"/>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91B72BA8-20D3-4449-1A44-CE52C15254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18200698-DD9A-ADE8-0C50-CCE493BCF5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3A082178-1DC6-9E3E-C24B-9B34692C09D4}"/>
              </a:ext>
            </a:extLst>
          </p:cNvPr>
          <p:cNvSpPr>
            <a:spLocks noGrp="1"/>
          </p:cNvSpPr>
          <p:nvPr>
            <p:ph type="title"/>
          </p:nvPr>
        </p:nvSpPr>
        <p:spPr>
          <a:xfrm>
            <a:off x="497973" y="393380"/>
            <a:ext cx="8564258" cy="739881"/>
          </a:xfrm>
        </p:spPr>
        <p:txBody>
          <a:bodyPr vert="horz" lIns="91440" tIns="45720" rIns="91440" bIns="45720" rtlCol="0" anchor="b">
            <a:normAutofit/>
          </a:bodyPr>
          <a:lstStyle/>
          <a:p>
            <a:r>
              <a:rPr lang="en-US" sz="3100" b="1" dirty="0"/>
              <a:t>Operable Guidelines: Input Modalities Examples</a:t>
            </a:r>
          </a:p>
        </p:txBody>
      </p:sp>
      <p:sp>
        <p:nvSpPr>
          <p:cNvPr id="28" name="Freeform: Shape 18">
            <a:extLst>
              <a:ext uri="{FF2B5EF4-FFF2-40B4-BE49-F238E27FC236}">
                <a16:creationId xmlns:a16="http://schemas.microsoft.com/office/drawing/2014/main" id="{0A74278C-11D5-32DF-D212-FDB0D47496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D1690F66-CE2F-3868-54D0-B9EBD331A834}"/>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62231" y="763320"/>
            <a:ext cx="2495238" cy="1066667"/>
          </a:xfrm>
          <a:prstGeom prst="rect">
            <a:avLst/>
          </a:prstGeom>
        </p:spPr>
      </p:pic>
      <p:sp>
        <p:nvSpPr>
          <p:cNvPr id="5" name="Rectangle 4">
            <a:extLst>
              <a:ext uri="{FF2B5EF4-FFF2-40B4-BE49-F238E27FC236}">
                <a16:creationId xmlns:a16="http://schemas.microsoft.com/office/drawing/2014/main" id="{21A6207B-E484-BE99-91E0-D6A86E5EAF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301752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Picture 6" descr="A person using a chin mouse while looking at a computer monitor.">
            <a:extLst>
              <a:ext uri="{FF2B5EF4-FFF2-40B4-BE49-F238E27FC236}">
                <a16:creationId xmlns:a16="http://schemas.microsoft.com/office/drawing/2014/main" id="{86A08DA1-91D9-78C6-CF0C-97F8C8D02E9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1883" y="2255520"/>
            <a:ext cx="3510366" cy="3510366"/>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112C5441-CC77-7E4F-5AF6-FBC686EA4024}"/>
              </a:ext>
            </a:extLst>
          </p:cNvPr>
          <p:cNvSpPr txBox="1"/>
          <p:nvPr/>
        </p:nvSpPr>
        <p:spPr>
          <a:xfrm>
            <a:off x="1777480" y="2338043"/>
            <a:ext cx="2554769" cy="369332"/>
          </a:xfrm>
          <a:prstGeom prst="rect">
            <a:avLst/>
          </a:prstGeom>
          <a:noFill/>
        </p:spPr>
        <p:txBody>
          <a:bodyPr wrap="square" rtlCol="0">
            <a:spAutoFit/>
          </a:bodyPr>
          <a:lstStyle/>
          <a:p>
            <a:r>
              <a:rPr lang="en-US" dirty="0"/>
              <a:t>Chin Mouse</a:t>
            </a:r>
          </a:p>
        </p:txBody>
      </p:sp>
      <p:pic>
        <p:nvPicPr>
          <p:cNvPr id="10" name="Picture 9" descr="A person in a wheelchair using a sip and puff mouse">
            <a:extLst>
              <a:ext uri="{FF2B5EF4-FFF2-40B4-BE49-F238E27FC236}">
                <a16:creationId xmlns:a16="http://schemas.microsoft.com/office/drawing/2014/main" id="{25E84729-A6AA-295C-A4A6-37E125B382D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51570" y="2519736"/>
            <a:ext cx="2899420" cy="3758235"/>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0D357035-795C-F56D-B198-884BC30593FB}"/>
              </a:ext>
            </a:extLst>
          </p:cNvPr>
          <p:cNvSpPr txBox="1"/>
          <p:nvPr/>
        </p:nvSpPr>
        <p:spPr>
          <a:xfrm>
            <a:off x="6695440" y="2008641"/>
            <a:ext cx="2011680" cy="369332"/>
          </a:xfrm>
          <a:prstGeom prst="rect">
            <a:avLst/>
          </a:prstGeom>
          <a:noFill/>
        </p:spPr>
        <p:txBody>
          <a:bodyPr wrap="square" rtlCol="0">
            <a:spAutoFit/>
          </a:bodyPr>
          <a:lstStyle/>
          <a:p>
            <a:r>
              <a:rPr lang="en-US" dirty="0"/>
              <a:t>Sip and Puff Mouse</a:t>
            </a:r>
          </a:p>
        </p:txBody>
      </p:sp>
    </p:spTree>
    <p:extLst>
      <p:ext uri="{BB962C8B-B14F-4D97-AF65-F5344CB8AC3E}">
        <p14:creationId xmlns:p14="http://schemas.microsoft.com/office/powerpoint/2010/main" val="378607870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DA1D9E2-5272-AE8C-8B75-672569A871CC}"/>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E96D39BA-A395-2DD9-EE21-0E850016F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F9AAE07D-84B5-4200-675F-C7172AA4D4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7591DD0F-B1C2-BB90-B9DB-551D47D60C98}"/>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Understandable</a:t>
            </a:r>
          </a:p>
        </p:txBody>
      </p:sp>
      <p:sp>
        <p:nvSpPr>
          <p:cNvPr id="28" name="Freeform: Shape 18">
            <a:extLst>
              <a:ext uri="{FF2B5EF4-FFF2-40B4-BE49-F238E27FC236}">
                <a16:creationId xmlns:a16="http://schemas.microsoft.com/office/drawing/2014/main" id="{2DE6B083-4B18-6986-3040-60585517E9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6D13D67-6577-631B-A7ED-964FFC4049E7}"/>
              </a:ext>
            </a:extLst>
          </p:cNvPr>
          <p:cNvSpPr txBox="1"/>
          <p:nvPr/>
        </p:nvSpPr>
        <p:spPr>
          <a:xfrm>
            <a:off x="810768" y="1987410"/>
            <a:ext cx="10143744" cy="4832092"/>
          </a:xfrm>
          <a:prstGeom prst="rect">
            <a:avLst/>
          </a:prstGeom>
          <a:noFill/>
        </p:spPr>
        <p:txBody>
          <a:bodyPr wrap="square" rtlCol="0">
            <a:spAutoFit/>
          </a:bodyPr>
          <a:lstStyle/>
          <a:p>
            <a:pPr marL="285750" indent="-285750">
              <a:buFont typeface="Arial" panose="020B0604020202020204" pitchFamily="34" charset="0"/>
              <a:buChar char="•"/>
            </a:pPr>
            <a:r>
              <a:rPr lang="en-US" sz="2800" dirty="0"/>
              <a:t>Information and the operation of user interface must be understandable.</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This means that users must be able to understand the information as well as the operation of the user interface (the content or operation cannot be beyond their understanding)</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Three Guidelines</a:t>
            </a:r>
          </a:p>
          <a:p>
            <a:pPr marL="742950" lvl="1" indent="-285750">
              <a:buFont typeface="Arial" panose="020B0604020202020204" pitchFamily="34" charset="0"/>
              <a:buChar char="•"/>
            </a:pPr>
            <a:r>
              <a:rPr lang="en-US" sz="2800" dirty="0"/>
              <a:t>Readable</a:t>
            </a:r>
          </a:p>
          <a:p>
            <a:pPr marL="742950" lvl="1" indent="-285750">
              <a:buFont typeface="Arial" panose="020B0604020202020204" pitchFamily="34" charset="0"/>
              <a:buChar char="•"/>
            </a:pPr>
            <a:r>
              <a:rPr lang="en-US" sz="2800" dirty="0"/>
              <a:t>Predictable</a:t>
            </a:r>
          </a:p>
          <a:p>
            <a:pPr marL="742950" lvl="1" indent="-285750">
              <a:buFont typeface="Arial" panose="020B0604020202020204" pitchFamily="34" charset="0"/>
              <a:buChar char="•"/>
            </a:pPr>
            <a:r>
              <a:rPr lang="en-US" sz="2800" dirty="0"/>
              <a:t>Input Assistance</a:t>
            </a:r>
            <a:endParaRPr lang="en-US" dirty="0"/>
          </a:p>
        </p:txBody>
      </p:sp>
      <p:pic>
        <p:nvPicPr>
          <p:cNvPr id="6" name="Picture 5">
            <a:extLst>
              <a:ext uri="{FF2B5EF4-FFF2-40B4-BE49-F238E27FC236}">
                <a16:creationId xmlns:a16="http://schemas.microsoft.com/office/drawing/2014/main" id="{91C89E7C-5726-DEFD-9A82-DCC0A5F7BFFC}"/>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857862" y="920743"/>
            <a:ext cx="2419048" cy="1066667"/>
          </a:xfrm>
          <a:prstGeom prst="rect">
            <a:avLst/>
          </a:prstGeom>
        </p:spPr>
      </p:pic>
      <p:sp>
        <p:nvSpPr>
          <p:cNvPr id="7" name="Rectangle 6">
            <a:extLst>
              <a:ext uri="{FF2B5EF4-FFF2-40B4-BE49-F238E27FC236}">
                <a16:creationId xmlns:a16="http://schemas.microsoft.com/office/drawing/2014/main" id="{AFFB55DC-31CE-9259-4E90-0B817CB1615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237744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06721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0C9DD1C-AC75-290F-6E49-29499B0DE408}"/>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3FD06724-6052-427B-E68B-A42A5B1E21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4180AB9E-0296-BB70-2DBE-08AE653AA7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A31AB6AC-0686-D2F2-EC57-68C29C951160}"/>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Understandable Guidelines: Readable</a:t>
            </a:r>
          </a:p>
        </p:txBody>
      </p:sp>
      <p:sp>
        <p:nvSpPr>
          <p:cNvPr id="28" name="Freeform: Shape 18">
            <a:extLst>
              <a:ext uri="{FF2B5EF4-FFF2-40B4-BE49-F238E27FC236}">
                <a16:creationId xmlns:a16="http://schemas.microsoft.com/office/drawing/2014/main" id="{DE2C34E1-B997-0526-BA88-55315D13DE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2CF73E93-A31F-0B37-D66B-BD39765FAC6B}"/>
              </a:ext>
            </a:extLst>
          </p:cNvPr>
          <p:cNvSpPr txBox="1"/>
          <p:nvPr/>
        </p:nvSpPr>
        <p:spPr>
          <a:xfrm>
            <a:off x="810768" y="2169489"/>
            <a:ext cx="10143744" cy="2246769"/>
          </a:xfrm>
          <a:prstGeom prst="rect">
            <a:avLst/>
          </a:prstGeom>
          <a:noFill/>
        </p:spPr>
        <p:txBody>
          <a:bodyPr wrap="square" rtlCol="0">
            <a:spAutoFit/>
          </a:bodyPr>
          <a:lstStyle/>
          <a:p>
            <a:pPr marL="285750" indent="-285750">
              <a:buFont typeface="Arial" panose="020B0604020202020204" pitchFamily="34" charset="0"/>
              <a:buChar char="•"/>
            </a:pPr>
            <a:r>
              <a:rPr lang="en-US" sz="2800" b="0" i="0" dirty="0">
                <a:solidFill>
                  <a:srgbClr val="000000"/>
                </a:solidFill>
                <a:effectLst/>
              </a:rPr>
              <a:t>Make text content readable and understandable.</a:t>
            </a:r>
          </a:p>
          <a:p>
            <a:pPr marL="285750" indent="-285750">
              <a:buFont typeface="Arial" panose="020B0604020202020204" pitchFamily="34" charset="0"/>
              <a:buChar char="•"/>
            </a:pPr>
            <a:r>
              <a:rPr lang="en-US" sz="2800" b="0" i="0" dirty="0">
                <a:solidFill>
                  <a:srgbClr val="000000"/>
                </a:solidFill>
                <a:effectLst/>
              </a:rPr>
              <a:t>The default human language of each web page can be programmatically determined.</a:t>
            </a:r>
            <a:endParaRPr lang="en-US" sz="2800" dirty="0">
              <a:solidFill>
                <a:srgbClr val="000000"/>
              </a:solidFill>
            </a:endParaRPr>
          </a:p>
          <a:p>
            <a:pPr marL="285750" indent="-285750">
              <a:buFont typeface="Arial" panose="020B0604020202020204" pitchFamily="34" charset="0"/>
              <a:buChar char="•"/>
            </a:pPr>
            <a:endParaRPr lang="en-US" sz="2800" b="0" i="0" dirty="0">
              <a:solidFill>
                <a:srgbClr val="000000"/>
              </a:solidFill>
              <a:effectLst/>
            </a:endParaRPr>
          </a:p>
          <a:p>
            <a:pPr marL="285750" indent="-285750">
              <a:buFont typeface="Arial" panose="020B0604020202020204" pitchFamily="34" charset="0"/>
              <a:buChar char="•"/>
            </a:pPr>
            <a:endParaRPr lang="en-US" sz="2800" dirty="0"/>
          </a:p>
        </p:txBody>
      </p:sp>
      <p:pic>
        <p:nvPicPr>
          <p:cNvPr id="6" name="Picture 5">
            <a:extLst>
              <a:ext uri="{FF2B5EF4-FFF2-40B4-BE49-F238E27FC236}">
                <a16:creationId xmlns:a16="http://schemas.microsoft.com/office/drawing/2014/main" id="{99F448B6-4591-61F3-39FA-FAB59E77E52B}"/>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8857862" y="920743"/>
            <a:ext cx="2419048" cy="1066667"/>
          </a:xfrm>
          <a:prstGeom prst="rect">
            <a:avLst/>
          </a:prstGeom>
        </p:spPr>
      </p:pic>
      <p:sp>
        <p:nvSpPr>
          <p:cNvPr id="5" name="Rectangle 4">
            <a:extLst>
              <a:ext uri="{FF2B5EF4-FFF2-40B4-BE49-F238E27FC236}">
                <a16:creationId xmlns:a16="http://schemas.microsoft.com/office/drawing/2014/main" id="{79937B5F-2D69-026E-76BC-ED817A00FC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40233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04675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3CEFF76-A1F0-0C51-9F11-3C361B1A2696}"/>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DE9794B9-8906-B37A-41A8-21FE692067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F4F895BD-6D61-4BF6-23C7-479414814D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867CF618-D51D-A90D-1CF3-AC1B1FCCAAB9}"/>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Understandable Guidelines: Predictable</a:t>
            </a:r>
          </a:p>
        </p:txBody>
      </p:sp>
      <p:sp>
        <p:nvSpPr>
          <p:cNvPr id="28" name="Freeform: Shape 18">
            <a:extLst>
              <a:ext uri="{FF2B5EF4-FFF2-40B4-BE49-F238E27FC236}">
                <a16:creationId xmlns:a16="http://schemas.microsoft.com/office/drawing/2014/main" id="{5A7E7DFC-2CD0-A56C-799E-3075AD89CD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ABC90C0-9E84-167A-BE9E-28F442B888B2}"/>
              </a:ext>
            </a:extLst>
          </p:cNvPr>
          <p:cNvSpPr txBox="1"/>
          <p:nvPr/>
        </p:nvSpPr>
        <p:spPr>
          <a:xfrm>
            <a:off x="810768" y="2169489"/>
            <a:ext cx="10143744" cy="3108543"/>
          </a:xfrm>
          <a:prstGeom prst="rect">
            <a:avLst/>
          </a:prstGeom>
          <a:noFill/>
        </p:spPr>
        <p:txBody>
          <a:bodyPr wrap="square" rtlCol="0">
            <a:spAutoFit/>
          </a:bodyPr>
          <a:lstStyle/>
          <a:p>
            <a:pPr marL="285750" indent="-285750">
              <a:buFont typeface="Arial" panose="020B0604020202020204" pitchFamily="34" charset="0"/>
              <a:buChar char="•"/>
            </a:pPr>
            <a:r>
              <a:rPr lang="en-US" sz="2800" b="0" i="0" dirty="0">
                <a:solidFill>
                  <a:srgbClr val="000000"/>
                </a:solidFill>
                <a:effectLst/>
              </a:rPr>
              <a:t>Make web pages appear and operate in predictable ways.</a:t>
            </a:r>
          </a:p>
          <a:p>
            <a:pPr marL="285750" indent="-285750">
              <a:buFont typeface="Arial" panose="020B0604020202020204" pitchFamily="34" charset="0"/>
              <a:buChar char="•"/>
            </a:pPr>
            <a:r>
              <a:rPr lang="en-US" sz="2800" b="0" i="0" dirty="0">
                <a:solidFill>
                  <a:srgbClr val="000000"/>
                </a:solidFill>
                <a:effectLst/>
              </a:rPr>
              <a:t>Do not change a user's context when items get focus.</a:t>
            </a:r>
          </a:p>
          <a:p>
            <a:pPr marL="285750" indent="-285750">
              <a:buFont typeface="Arial" panose="020B0604020202020204" pitchFamily="34" charset="0"/>
              <a:buChar char="•"/>
            </a:pPr>
            <a:r>
              <a:rPr lang="en-US" sz="2800" dirty="0">
                <a:solidFill>
                  <a:srgbClr val="000000"/>
                </a:solidFill>
              </a:rPr>
              <a:t>Components that have the same functionality within a set of web pages are identified consistently.</a:t>
            </a:r>
          </a:p>
          <a:p>
            <a:pPr marL="285750" indent="-285750">
              <a:buFont typeface="Arial" panose="020B0604020202020204" pitchFamily="34" charset="0"/>
              <a:buChar char="•"/>
            </a:pPr>
            <a:r>
              <a:rPr lang="en-US" sz="2800" b="0" i="0" dirty="0">
                <a:solidFill>
                  <a:srgbClr val="000000"/>
                </a:solidFill>
                <a:effectLst/>
              </a:rPr>
              <a:t>Users with cognitive limitations may become confused if components appear in different places on different pages</a:t>
            </a:r>
          </a:p>
          <a:p>
            <a:pPr marL="285750" indent="-285750">
              <a:buFont typeface="Arial" panose="020B0604020202020204" pitchFamily="34" charset="0"/>
              <a:buChar char="•"/>
            </a:pPr>
            <a:endParaRPr lang="en-US" sz="2800" dirty="0"/>
          </a:p>
        </p:txBody>
      </p:sp>
      <p:pic>
        <p:nvPicPr>
          <p:cNvPr id="6" name="Picture 5">
            <a:extLst>
              <a:ext uri="{FF2B5EF4-FFF2-40B4-BE49-F238E27FC236}">
                <a16:creationId xmlns:a16="http://schemas.microsoft.com/office/drawing/2014/main" id="{12292C5C-6C01-0161-6D56-4F7915F47BB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8857862" y="920743"/>
            <a:ext cx="2419048" cy="1066667"/>
          </a:xfrm>
          <a:prstGeom prst="rect">
            <a:avLst/>
          </a:prstGeom>
        </p:spPr>
      </p:pic>
      <p:sp>
        <p:nvSpPr>
          <p:cNvPr id="5" name="Rectangle 4">
            <a:extLst>
              <a:ext uri="{FF2B5EF4-FFF2-40B4-BE49-F238E27FC236}">
                <a16:creationId xmlns:a16="http://schemas.microsoft.com/office/drawing/2014/main" id="{FD689F1B-8300-0193-B75F-EEDFABD2DE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40233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011340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787DE2A-2ECC-BBC3-0F53-ACF3839F6301}"/>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145D8FED-179E-25E8-BA59-409805FEE3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A2BE7C6D-6B43-56EA-4E7D-92EA12F651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50EF132B-751F-BC70-74B5-F90174CFFB38}"/>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Understandable Guidelines: Input Assistance</a:t>
            </a:r>
          </a:p>
        </p:txBody>
      </p:sp>
      <p:sp>
        <p:nvSpPr>
          <p:cNvPr id="28" name="Freeform: Shape 18">
            <a:extLst>
              <a:ext uri="{FF2B5EF4-FFF2-40B4-BE49-F238E27FC236}">
                <a16:creationId xmlns:a16="http://schemas.microsoft.com/office/drawing/2014/main" id="{0547EE14-2549-9BAC-78EC-84C896051D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3D169E7-3C02-FDA3-ECEB-C484EA6721E0}"/>
              </a:ext>
            </a:extLst>
          </p:cNvPr>
          <p:cNvSpPr txBox="1"/>
          <p:nvPr/>
        </p:nvSpPr>
        <p:spPr>
          <a:xfrm>
            <a:off x="810768" y="2169489"/>
            <a:ext cx="10143744" cy="1815882"/>
          </a:xfrm>
          <a:prstGeom prst="rect">
            <a:avLst/>
          </a:prstGeom>
          <a:noFill/>
        </p:spPr>
        <p:txBody>
          <a:bodyPr wrap="square" rtlCol="0">
            <a:spAutoFit/>
          </a:bodyPr>
          <a:lstStyle/>
          <a:p>
            <a:pPr marL="285750" indent="-285750">
              <a:buFont typeface="Arial" panose="020B0604020202020204" pitchFamily="34" charset="0"/>
              <a:buChar char="•"/>
            </a:pPr>
            <a:r>
              <a:rPr lang="en-US" sz="2800" b="0" i="0" dirty="0">
                <a:solidFill>
                  <a:srgbClr val="000000"/>
                </a:solidFill>
                <a:effectLst/>
              </a:rPr>
              <a:t>Help users avoid and correct mistakes</a:t>
            </a:r>
          </a:p>
          <a:p>
            <a:pPr marL="285750" indent="-285750">
              <a:buFont typeface="Arial" panose="020B0604020202020204" pitchFamily="34" charset="0"/>
              <a:buChar char="•"/>
            </a:pPr>
            <a:r>
              <a:rPr lang="en-US" sz="2800" b="0" i="0" dirty="0">
                <a:solidFill>
                  <a:srgbClr val="000000"/>
                </a:solidFill>
                <a:effectLst/>
                <a:latin typeface="Arial" panose="020B0604020202020204" pitchFamily="34" charset="0"/>
              </a:rPr>
              <a:t>If an</a:t>
            </a:r>
            <a:r>
              <a:rPr lang="en-US" sz="2800" dirty="0">
                <a:solidFill>
                  <a:srgbClr val="000000"/>
                </a:solidFill>
                <a:latin typeface="Arial" panose="020B0604020202020204" pitchFamily="34" charset="0"/>
              </a:rPr>
              <a:t> input error </a:t>
            </a:r>
            <a:r>
              <a:rPr lang="en-US" sz="2800" b="0" i="0" dirty="0">
                <a:solidFill>
                  <a:srgbClr val="000000"/>
                </a:solidFill>
                <a:effectLst/>
                <a:latin typeface="Arial" panose="020B0604020202020204" pitchFamily="34" charset="0"/>
              </a:rPr>
              <a:t>is automatically detected, the item that is in error is identified and the error is described to the user in text.</a:t>
            </a:r>
            <a:endParaRPr lang="en-US" sz="2800" dirty="0"/>
          </a:p>
        </p:txBody>
      </p:sp>
      <p:pic>
        <p:nvPicPr>
          <p:cNvPr id="6" name="Picture 5">
            <a:extLst>
              <a:ext uri="{FF2B5EF4-FFF2-40B4-BE49-F238E27FC236}">
                <a16:creationId xmlns:a16="http://schemas.microsoft.com/office/drawing/2014/main" id="{E9F61928-F7CA-E844-DA13-B38C9E2954F5}"/>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8857862" y="920743"/>
            <a:ext cx="2419048" cy="1066667"/>
          </a:xfrm>
          <a:prstGeom prst="rect">
            <a:avLst/>
          </a:prstGeom>
        </p:spPr>
      </p:pic>
      <p:sp>
        <p:nvSpPr>
          <p:cNvPr id="5" name="Rectangle 4">
            <a:extLst>
              <a:ext uri="{FF2B5EF4-FFF2-40B4-BE49-F238E27FC236}">
                <a16:creationId xmlns:a16="http://schemas.microsoft.com/office/drawing/2014/main" id="{2C19432B-A4FF-596A-E323-4932D52F7F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40233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232888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C74D3E7-4773-FF5A-7534-3FB9131F2BEF}"/>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CB2FFF75-95FD-F372-F5E9-5245D0C242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A5FEADE3-C4C1-D44A-E4F3-D49E51E1DA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A18C4AA3-3FF4-465B-0B6D-FC978169927F}"/>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Robust</a:t>
            </a:r>
          </a:p>
        </p:txBody>
      </p:sp>
      <p:sp>
        <p:nvSpPr>
          <p:cNvPr id="28" name="Freeform: Shape 18">
            <a:extLst>
              <a:ext uri="{FF2B5EF4-FFF2-40B4-BE49-F238E27FC236}">
                <a16:creationId xmlns:a16="http://schemas.microsoft.com/office/drawing/2014/main" id="{3B5DE868-DDB3-C50A-5E22-83B4F7E179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2FD0AC0-3D23-9493-C523-20DCF83BC920}"/>
              </a:ext>
            </a:extLst>
          </p:cNvPr>
          <p:cNvSpPr txBox="1"/>
          <p:nvPr/>
        </p:nvSpPr>
        <p:spPr>
          <a:xfrm>
            <a:off x="810768" y="2169489"/>
            <a:ext cx="10143744" cy="3539430"/>
          </a:xfrm>
          <a:prstGeom prst="rect">
            <a:avLst/>
          </a:prstGeom>
          <a:noFill/>
        </p:spPr>
        <p:txBody>
          <a:bodyPr wrap="square" rtlCol="0">
            <a:spAutoFit/>
          </a:bodyPr>
          <a:lstStyle/>
          <a:p>
            <a:pPr marL="285750" indent="-285750">
              <a:buFont typeface="Arial" panose="020B0604020202020204" pitchFamily="34" charset="0"/>
              <a:buChar char="•"/>
            </a:pPr>
            <a:r>
              <a:rPr lang="en-US" sz="2800" dirty="0"/>
              <a:t>Content must be robust enough that it can be interpreted reliably by a wide variety of user agents, including assistive technologies.</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This means that users must be able to access the content as technologies advance (as technologies and user agents evolve, the content should remain accessible)</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One Guideline: Compatible</a:t>
            </a:r>
            <a:endParaRPr lang="en-US" dirty="0"/>
          </a:p>
        </p:txBody>
      </p:sp>
      <p:pic>
        <p:nvPicPr>
          <p:cNvPr id="6" name="Picture 5">
            <a:extLst>
              <a:ext uri="{FF2B5EF4-FFF2-40B4-BE49-F238E27FC236}">
                <a16:creationId xmlns:a16="http://schemas.microsoft.com/office/drawing/2014/main" id="{A06F8CE2-DA2A-2EF9-CCF3-B5A9819C36CF}"/>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9153333" y="839800"/>
            <a:ext cx="2333333" cy="1009524"/>
          </a:xfrm>
          <a:prstGeom prst="rect">
            <a:avLst/>
          </a:prstGeom>
        </p:spPr>
      </p:pic>
      <p:sp>
        <p:nvSpPr>
          <p:cNvPr id="7" name="Rectangle 6">
            <a:extLst>
              <a:ext uri="{FF2B5EF4-FFF2-40B4-BE49-F238E27FC236}">
                <a16:creationId xmlns:a16="http://schemas.microsoft.com/office/drawing/2014/main" id="{5B6D3B57-407D-AD46-7604-AA40B3C3D0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4849" y="1092114"/>
            <a:ext cx="91440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58502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8DBC60A-9429-688F-E141-0A03C53B2154}"/>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82FF93F4-6363-A2E6-B696-843DD6328F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A7877A2C-C849-0905-938A-2E7FBB59A2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BF6969BE-69FF-CECC-A023-D5447FD47C8B}"/>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Non-Web Assets</a:t>
            </a:r>
          </a:p>
        </p:txBody>
      </p:sp>
      <p:sp>
        <p:nvSpPr>
          <p:cNvPr id="28" name="Freeform: Shape 18">
            <a:extLst>
              <a:ext uri="{FF2B5EF4-FFF2-40B4-BE49-F238E27FC236}">
                <a16:creationId xmlns:a16="http://schemas.microsoft.com/office/drawing/2014/main" id="{BEFA9906-10CA-A6BF-CA39-F7767640ED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574D9F00-9923-913C-9E2D-973455019E83}"/>
              </a:ext>
            </a:extLst>
          </p:cNvPr>
          <p:cNvSpPr txBox="1"/>
          <p:nvPr/>
        </p:nvSpPr>
        <p:spPr>
          <a:xfrm>
            <a:off x="706478" y="2231045"/>
            <a:ext cx="9966960" cy="1815882"/>
          </a:xfrm>
          <a:prstGeom prst="rect">
            <a:avLst/>
          </a:prstGeom>
          <a:noFill/>
        </p:spPr>
        <p:txBody>
          <a:bodyPr wrap="square" rtlCol="0">
            <a:spAutoFit/>
          </a:bodyPr>
          <a:lstStyle/>
          <a:p>
            <a:pPr marL="285750" indent="-285750">
              <a:buFont typeface="Arial" panose="020B0604020202020204" pitchFamily="34" charset="0"/>
              <a:buChar char="•"/>
            </a:pPr>
            <a:r>
              <a:rPr lang="en-US" sz="2800" dirty="0"/>
              <a:t>Documents</a:t>
            </a:r>
          </a:p>
          <a:p>
            <a:pPr marL="285750" indent="-285750">
              <a:buFont typeface="Arial" panose="020B0604020202020204" pitchFamily="34" charset="0"/>
              <a:buChar char="•"/>
            </a:pPr>
            <a:r>
              <a:rPr lang="en-US" sz="2800" dirty="0"/>
              <a:t>Software</a:t>
            </a:r>
          </a:p>
          <a:p>
            <a:pPr marL="285750" indent="-285750">
              <a:buFont typeface="Arial" panose="020B0604020202020204" pitchFamily="34" charset="0"/>
              <a:buChar char="•"/>
            </a:pPr>
            <a:r>
              <a:rPr lang="en-US" sz="2800" dirty="0"/>
              <a:t>Mobile apps</a:t>
            </a:r>
          </a:p>
          <a:p>
            <a:pPr marL="285750" indent="-285750">
              <a:buFont typeface="Arial" panose="020B0604020202020204" pitchFamily="34" charset="0"/>
              <a:buChar char="•"/>
            </a:pPr>
            <a:r>
              <a:rPr lang="en-US" sz="2800" dirty="0"/>
              <a:t>Hardware  </a:t>
            </a:r>
            <a:endParaRPr lang="en-US" dirty="0"/>
          </a:p>
        </p:txBody>
      </p:sp>
      <p:sp>
        <p:nvSpPr>
          <p:cNvPr id="6" name="TextBox 5">
            <a:extLst>
              <a:ext uri="{FF2B5EF4-FFF2-40B4-BE49-F238E27FC236}">
                <a16:creationId xmlns:a16="http://schemas.microsoft.com/office/drawing/2014/main" id="{5E80FFF6-5FBF-5823-EE34-00ADC3E72380}"/>
              </a:ext>
            </a:extLst>
          </p:cNvPr>
          <p:cNvSpPr txBox="1"/>
          <p:nvPr/>
        </p:nvSpPr>
        <p:spPr>
          <a:xfrm>
            <a:off x="706478" y="4329079"/>
            <a:ext cx="9966960" cy="1569660"/>
          </a:xfrm>
          <a:prstGeom prst="rect">
            <a:avLst/>
          </a:prstGeom>
          <a:noFill/>
        </p:spPr>
        <p:txBody>
          <a:bodyPr wrap="square" rtlCol="0">
            <a:spAutoFit/>
          </a:bodyPr>
          <a:lstStyle/>
          <a:p>
            <a:r>
              <a:rPr lang="en-US" sz="2400" dirty="0"/>
              <a:t>WCAG does not apply perfectly for non-web assets, therefore</a:t>
            </a:r>
          </a:p>
          <a:p>
            <a:pPr marL="285750" indent="-285750">
              <a:buFont typeface="Arial" panose="020B0604020202020204" pitchFamily="34" charset="0"/>
              <a:buChar char="•"/>
            </a:pPr>
            <a:r>
              <a:rPr lang="en-US" sz="2400" dirty="0"/>
              <a:t>Adaptation and interpretation is needed</a:t>
            </a:r>
          </a:p>
          <a:p>
            <a:pPr marL="285750" indent="-285750">
              <a:buFont typeface="Arial" panose="020B0604020202020204" pitchFamily="34" charset="0"/>
              <a:buChar char="•"/>
            </a:pPr>
            <a:r>
              <a:rPr lang="en-US" sz="2400" dirty="0"/>
              <a:t>Reaching the same level of accessibility (as web content) may not be feasible or practical due to technological limitations, design constraints, etc.</a:t>
            </a:r>
          </a:p>
        </p:txBody>
      </p:sp>
      <p:sp>
        <p:nvSpPr>
          <p:cNvPr id="5" name="Rectangle 4">
            <a:extLst>
              <a:ext uri="{FF2B5EF4-FFF2-40B4-BE49-F238E27FC236}">
                <a16:creationId xmlns:a16="http://schemas.microsoft.com/office/drawing/2014/main" id="{9736C041-FE69-1075-8023-51C28479C2F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237744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2494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854D335-7E47-20DB-24F8-43250D21C66B}"/>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E9F9B8DA-4AF3-014D-E612-1D7BF740B2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26A00BA4-91EB-4EBC-A718-3AFC233EC6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3F72C1CB-1AAC-4F60-B17E-34B746E2291B}"/>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Robust Guidelines: Compatible</a:t>
            </a:r>
          </a:p>
        </p:txBody>
      </p:sp>
      <p:sp>
        <p:nvSpPr>
          <p:cNvPr id="28" name="Freeform: Shape 18">
            <a:extLst>
              <a:ext uri="{FF2B5EF4-FFF2-40B4-BE49-F238E27FC236}">
                <a16:creationId xmlns:a16="http://schemas.microsoft.com/office/drawing/2014/main" id="{C02533C5-C5D9-31F8-40F3-25021DE7CA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1E3EA83-9708-87D5-F356-53AFCBFA222C}"/>
              </a:ext>
            </a:extLst>
          </p:cNvPr>
          <p:cNvSpPr txBox="1"/>
          <p:nvPr/>
        </p:nvSpPr>
        <p:spPr>
          <a:xfrm>
            <a:off x="810768" y="2169489"/>
            <a:ext cx="10143744" cy="954107"/>
          </a:xfrm>
          <a:prstGeom prst="rect">
            <a:avLst/>
          </a:prstGeom>
          <a:noFill/>
        </p:spPr>
        <p:txBody>
          <a:bodyPr wrap="square" rtlCol="0">
            <a:spAutoFit/>
          </a:bodyPr>
          <a:lstStyle/>
          <a:p>
            <a:pPr marL="285750" indent="-285750">
              <a:buFont typeface="Arial" panose="020B0604020202020204" pitchFamily="34" charset="0"/>
              <a:buChar char="•"/>
            </a:pPr>
            <a:r>
              <a:rPr lang="en-US" sz="2800" dirty="0"/>
              <a:t>Maximize compatibility with current and future user agents, including assistive technologies.</a:t>
            </a:r>
            <a:endParaRPr lang="en-US" dirty="0"/>
          </a:p>
        </p:txBody>
      </p:sp>
      <p:pic>
        <p:nvPicPr>
          <p:cNvPr id="6" name="Picture 5">
            <a:extLst>
              <a:ext uri="{FF2B5EF4-FFF2-40B4-BE49-F238E27FC236}">
                <a16:creationId xmlns:a16="http://schemas.microsoft.com/office/drawing/2014/main" id="{854F8055-BA23-7A8A-9D8D-F1F9EBAEC419}"/>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153333" y="839800"/>
            <a:ext cx="2333333" cy="1009524"/>
          </a:xfrm>
          <a:prstGeom prst="rect">
            <a:avLst/>
          </a:prstGeom>
        </p:spPr>
      </p:pic>
      <p:sp>
        <p:nvSpPr>
          <p:cNvPr id="5" name="Rectangle 4">
            <a:extLst>
              <a:ext uri="{FF2B5EF4-FFF2-40B4-BE49-F238E27FC236}">
                <a16:creationId xmlns:a16="http://schemas.microsoft.com/office/drawing/2014/main" id="{6987D60D-E72C-BD9F-130D-F4FA20B6EC6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5518" y="1092114"/>
            <a:ext cx="26517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221972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312728C-1A4E-BC4C-D268-78D8D716C55F}"/>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45B15EF2-C31B-4ADE-9D62-F5825E970A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B888BDDC-9716-EF0D-9196-5F818D799A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84033BD6-4D3E-9DF2-1960-7453DC9FACD6}"/>
              </a:ext>
            </a:extLst>
          </p:cNvPr>
          <p:cNvSpPr>
            <a:spLocks noGrp="1"/>
          </p:cNvSpPr>
          <p:nvPr>
            <p:ph type="title"/>
          </p:nvPr>
        </p:nvSpPr>
        <p:spPr>
          <a:xfrm>
            <a:off x="497973" y="393380"/>
            <a:ext cx="10403707" cy="739881"/>
          </a:xfrm>
        </p:spPr>
        <p:txBody>
          <a:bodyPr vert="horz" lIns="91440" tIns="45720" rIns="91440" bIns="45720" rtlCol="0" anchor="b">
            <a:normAutofit/>
          </a:bodyPr>
          <a:lstStyle/>
          <a:p>
            <a:r>
              <a:rPr lang="en-US" sz="3100" b="1" dirty="0"/>
              <a:t>Questions?</a:t>
            </a:r>
          </a:p>
        </p:txBody>
      </p:sp>
      <p:sp>
        <p:nvSpPr>
          <p:cNvPr id="28" name="Freeform: Shape 18">
            <a:extLst>
              <a:ext uri="{FF2B5EF4-FFF2-40B4-BE49-F238E27FC236}">
                <a16:creationId xmlns:a16="http://schemas.microsoft.com/office/drawing/2014/main" id="{39BA6D15-8171-F899-9BB6-BC64B2235D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41FFC76-7A02-8EAC-E558-DF281CC1E55C}"/>
              </a:ext>
            </a:extLst>
          </p:cNvPr>
          <p:cNvSpPr txBox="1"/>
          <p:nvPr/>
        </p:nvSpPr>
        <p:spPr>
          <a:xfrm>
            <a:off x="706478" y="2231045"/>
            <a:ext cx="10754002" cy="2554545"/>
          </a:xfrm>
          <a:prstGeom prst="rect">
            <a:avLst/>
          </a:prstGeom>
          <a:noFill/>
        </p:spPr>
        <p:txBody>
          <a:bodyPr wrap="square" rtlCol="0">
            <a:spAutoFit/>
          </a:bodyPr>
          <a:lstStyle/>
          <a:p>
            <a:pPr>
              <a:spcAft>
                <a:spcPts val="1200"/>
              </a:spcAft>
            </a:pPr>
            <a:r>
              <a:rPr lang="en-US" sz="2400" b="1" dirty="0"/>
              <a:t>IT Accessibility at UConn</a:t>
            </a:r>
            <a:endParaRPr lang="en-US" sz="2400" b="1" dirty="0">
              <a:hlinkClick r:id="rId3"/>
            </a:endParaRPr>
          </a:p>
          <a:p>
            <a:pPr>
              <a:spcAft>
                <a:spcPts val="1200"/>
              </a:spcAft>
            </a:pPr>
            <a:r>
              <a:rPr lang="en-US" sz="2400" dirty="0">
                <a:hlinkClick r:id="rId3"/>
              </a:rPr>
              <a:t>Online self-paced learning</a:t>
            </a:r>
            <a:endParaRPr lang="en-US" sz="2400" dirty="0"/>
          </a:p>
          <a:p>
            <a:pPr>
              <a:spcAft>
                <a:spcPts val="1200"/>
              </a:spcAft>
            </a:pPr>
            <a:r>
              <a:rPr lang="en-US" sz="2400" dirty="0">
                <a:hlinkClick r:id="rId4"/>
              </a:rPr>
              <a:t>Live online workshops </a:t>
            </a:r>
            <a:endParaRPr lang="en-US" sz="2400" dirty="0"/>
          </a:p>
          <a:p>
            <a:pPr>
              <a:spcAft>
                <a:spcPts val="1200"/>
              </a:spcAft>
            </a:pPr>
            <a:endParaRPr lang="en-US" sz="2400" dirty="0"/>
          </a:p>
          <a:p>
            <a:pPr>
              <a:spcAft>
                <a:spcPts val="1200"/>
              </a:spcAft>
            </a:pPr>
            <a:r>
              <a:rPr lang="en-US" sz="2400" b="1" dirty="0"/>
              <a:t>Contact</a:t>
            </a:r>
            <a:r>
              <a:rPr lang="en-US" sz="2400" dirty="0"/>
              <a:t>: </a:t>
            </a:r>
            <a:r>
              <a:rPr lang="en-US" sz="2400" dirty="0">
                <a:hlinkClick r:id="rId5"/>
              </a:rPr>
              <a:t>itaccessibility@uconn.edu</a:t>
            </a:r>
            <a:r>
              <a:rPr lang="en-US" sz="2400" dirty="0"/>
              <a:t>  </a:t>
            </a:r>
            <a:endParaRPr lang="en-US" sz="2400" dirty="0">
              <a:solidFill>
                <a:srgbClr val="2E2E2A"/>
              </a:solidFill>
            </a:endParaRPr>
          </a:p>
        </p:txBody>
      </p:sp>
      <p:sp>
        <p:nvSpPr>
          <p:cNvPr id="5" name="Rectangle 4">
            <a:extLst>
              <a:ext uri="{FF2B5EF4-FFF2-40B4-BE49-F238E27FC236}">
                <a16:creationId xmlns:a16="http://schemas.microsoft.com/office/drawing/2014/main" id="{5711B2D3-F8F5-B7F7-F95E-BC59069851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63093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07378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AB38B53-BB84-F67D-1151-E15A201628D9}"/>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BDAFBEF7-4114-96DF-6ED5-80E5252BD6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64861490-3241-DCDC-3D1C-FF292C56B6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DD95737E-9204-9B3C-594D-3E64C433D4A2}"/>
              </a:ext>
            </a:extLst>
          </p:cNvPr>
          <p:cNvSpPr>
            <a:spLocks noGrp="1"/>
          </p:cNvSpPr>
          <p:nvPr>
            <p:ph type="title"/>
          </p:nvPr>
        </p:nvSpPr>
        <p:spPr>
          <a:xfrm>
            <a:off x="497973" y="393380"/>
            <a:ext cx="7655427" cy="739881"/>
          </a:xfrm>
        </p:spPr>
        <p:txBody>
          <a:bodyPr vert="horz" lIns="91440" tIns="45720" rIns="91440" bIns="45720" rtlCol="0" anchor="b">
            <a:normAutofit/>
          </a:bodyPr>
          <a:lstStyle/>
          <a:p>
            <a:r>
              <a:rPr lang="en-US" sz="3100" b="1" dirty="0"/>
              <a:t>Exceptions: Archived Web Content</a:t>
            </a:r>
          </a:p>
        </p:txBody>
      </p:sp>
      <p:sp>
        <p:nvSpPr>
          <p:cNvPr id="28" name="Freeform: Shape 18">
            <a:extLst>
              <a:ext uri="{FF2B5EF4-FFF2-40B4-BE49-F238E27FC236}">
                <a16:creationId xmlns:a16="http://schemas.microsoft.com/office/drawing/2014/main" id="{2A83B725-B195-6E17-2D65-92511EC023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96AC829-1DDC-1A4F-628D-E40218F16BF7}"/>
              </a:ext>
            </a:extLst>
          </p:cNvPr>
          <p:cNvSpPr txBox="1"/>
          <p:nvPr/>
        </p:nvSpPr>
        <p:spPr>
          <a:xfrm>
            <a:off x="706478" y="2231045"/>
            <a:ext cx="10754002" cy="3847207"/>
          </a:xfrm>
          <a:prstGeom prst="rect">
            <a:avLst/>
          </a:prstGeom>
          <a:noFill/>
        </p:spPr>
        <p:txBody>
          <a:bodyPr wrap="square" rtlCol="0">
            <a:spAutoFit/>
          </a:bodyPr>
          <a:lstStyle/>
          <a:p>
            <a:pPr>
              <a:spcAft>
                <a:spcPts val="1200"/>
              </a:spcAft>
            </a:pPr>
            <a:r>
              <a:rPr lang="en-US" sz="2400" dirty="0"/>
              <a:t>Web content that meets all four of the following points would not need to meet WCAG 2.1, Level AA:</a:t>
            </a:r>
          </a:p>
          <a:p>
            <a:pPr marL="457200" indent="-457200" algn="l">
              <a:buFont typeface="+mj-lt"/>
              <a:buAutoNum type="arabicPeriod"/>
            </a:pPr>
            <a:r>
              <a:rPr lang="en-US" sz="2400" b="0" i="0" dirty="0">
                <a:solidFill>
                  <a:srgbClr val="2E2E2A"/>
                </a:solidFill>
                <a:effectLst/>
              </a:rPr>
              <a:t>The content was created before the date the state or local government must comply with this rule, or reproduces paper documents or the contents of other physical media (audiotapes, film negatives, and CD-ROMs for example) that were created before the government must comply with this rule, </a:t>
            </a:r>
            <a:r>
              <a:rPr lang="en-US" sz="2400" b="1" i="0" dirty="0">
                <a:solidFill>
                  <a:srgbClr val="2E2E2A"/>
                </a:solidFill>
                <a:effectLst/>
              </a:rPr>
              <a:t>AND</a:t>
            </a:r>
            <a:endParaRPr lang="en-US" sz="2400" b="0" i="0" dirty="0">
              <a:solidFill>
                <a:srgbClr val="2E2E2A"/>
              </a:solidFill>
              <a:effectLst/>
            </a:endParaRPr>
          </a:p>
          <a:p>
            <a:pPr marL="457200" indent="-457200" algn="l">
              <a:buFont typeface="+mj-lt"/>
              <a:buAutoNum type="arabicPeriod"/>
            </a:pPr>
            <a:r>
              <a:rPr lang="en-US" sz="2400" b="0" i="0" dirty="0">
                <a:solidFill>
                  <a:srgbClr val="2E2E2A"/>
                </a:solidFill>
                <a:effectLst/>
              </a:rPr>
              <a:t>The content is kept only for reference, research, or recordkeeping, </a:t>
            </a:r>
            <a:r>
              <a:rPr lang="en-US" sz="2400" b="1" i="0" dirty="0">
                <a:solidFill>
                  <a:srgbClr val="2E2E2A"/>
                </a:solidFill>
                <a:effectLst/>
              </a:rPr>
              <a:t>AND</a:t>
            </a:r>
            <a:endParaRPr lang="en-US" sz="2400" dirty="0">
              <a:solidFill>
                <a:srgbClr val="2E2E2A"/>
              </a:solidFill>
            </a:endParaRPr>
          </a:p>
          <a:p>
            <a:pPr marL="457200" indent="-457200" algn="l">
              <a:buFont typeface="+mj-lt"/>
              <a:buAutoNum type="arabicPeriod"/>
            </a:pPr>
            <a:r>
              <a:rPr lang="en-US" sz="2400" b="0" i="0" dirty="0">
                <a:solidFill>
                  <a:srgbClr val="2E2E2A"/>
                </a:solidFill>
                <a:effectLst/>
              </a:rPr>
              <a:t>The content is kept in a special area for archived content, </a:t>
            </a:r>
            <a:r>
              <a:rPr lang="en-US" sz="2400" b="1" i="0" dirty="0">
                <a:solidFill>
                  <a:srgbClr val="2E2E2A"/>
                </a:solidFill>
                <a:effectLst/>
              </a:rPr>
              <a:t>AND</a:t>
            </a:r>
            <a:endParaRPr lang="en-US" sz="2400" dirty="0">
              <a:solidFill>
                <a:srgbClr val="2E2E2A"/>
              </a:solidFill>
            </a:endParaRPr>
          </a:p>
          <a:p>
            <a:pPr marL="457200" indent="-457200" algn="l">
              <a:buFont typeface="+mj-lt"/>
              <a:buAutoNum type="arabicPeriod"/>
            </a:pPr>
            <a:r>
              <a:rPr lang="en-US" sz="2400" b="0" i="0" dirty="0">
                <a:solidFill>
                  <a:srgbClr val="2E2E2A"/>
                </a:solidFill>
                <a:effectLst/>
              </a:rPr>
              <a:t>The content has </a:t>
            </a:r>
            <a:r>
              <a:rPr lang="en-US" sz="2400" b="1" i="0" dirty="0">
                <a:solidFill>
                  <a:srgbClr val="2E2E2A"/>
                </a:solidFill>
                <a:effectLst/>
              </a:rPr>
              <a:t>not</a:t>
            </a:r>
            <a:r>
              <a:rPr lang="en-US" sz="2400" b="0" i="0" dirty="0">
                <a:solidFill>
                  <a:srgbClr val="2E2E2A"/>
                </a:solidFill>
                <a:effectLst/>
              </a:rPr>
              <a:t> been changed since it was archived.</a:t>
            </a:r>
          </a:p>
          <a:p>
            <a:endParaRPr lang="en-US" dirty="0"/>
          </a:p>
        </p:txBody>
      </p:sp>
      <p:sp>
        <p:nvSpPr>
          <p:cNvPr id="5" name="Rectangle 4">
            <a:extLst>
              <a:ext uri="{FF2B5EF4-FFF2-40B4-BE49-F238E27FC236}">
                <a16:creationId xmlns:a16="http://schemas.microsoft.com/office/drawing/2014/main" id="{03D618A7-733F-D6EC-C4C3-8F4206D827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512064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9956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6A772AA-32EE-BF98-DB55-C7D4755D6DA8}"/>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344EB522-E99B-084D-E187-CEC6796609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C6A23C11-D6F9-8347-3288-A93D46B1E0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9D62A659-4A3C-E574-6A00-3CDC52DCB044}"/>
              </a:ext>
            </a:extLst>
          </p:cNvPr>
          <p:cNvSpPr>
            <a:spLocks noGrp="1"/>
          </p:cNvSpPr>
          <p:nvPr>
            <p:ph type="title"/>
          </p:nvPr>
        </p:nvSpPr>
        <p:spPr>
          <a:xfrm>
            <a:off x="497973" y="393380"/>
            <a:ext cx="10403707" cy="739881"/>
          </a:xfrm>
        </p:spPr>
        <p:txBody>
          <a:bodyPr vert="horz" lIns="91440" tIns="45720" rIns="91440" bIns="45720" rtlCol="0" anchor="b">
            <a:normAutofit/>
          </a:bodyPr>
          <a:lstStyle/>
          <a:p>
            <a:r>
              <a:rPr lang="en-US" sz="3100" b="1" dirty="0"/>
              <a:t>Exceptions: Preexisting Conventional Electronic Documents</a:t>
            </a:r>
          </a:p>
        </p:txBody>
      </p:sp>
      <p:sp>
        <p:nvSpPr>
          <p:cNvPr id="28" name="Freeform: Shape 18">
            <a:extLst>
              <a:ext uri="{FF2B5EF4-FFF2-40B4-BE49-F238E27FC236}">
                <a16:creationId xmlns:a16="http://schemas.microsoft.com/office/drawing/2014/main" id="{71B0B040-20F0-2AE8-5F62-6A31720D33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E79324B-05EF-D137-3F3E-C516D59D4044}"/>
              </a:ext>
            </a:extLst>
          </p:cNvPr>
          <p:cNvSpPr txBox="1"/>
          <p:nvPr/>
        </p:nvSpPr>
        <p:spPr>
          <a:xfrm>
            <a:off x="706478" y="2231045"/>
            <a:ext cx="10754002" cy="3108543"/>
          </a:xfrm>
          <a:prstGeom prst="rect">
            <a:avLst/>
          </a:prstGeom>
          <a:noFill/>
        </p:spPr>
        <p:txBody>
          <a:bodyPr wrap="square" rtlCol="0">
            <a:spAutoFit/>
          </a:bodyPr>
          <a:lstStyle/>
          <a:p>
            <a:pPr>
              <a:spcAft>
                <a:spcPts val="1200"/>
              </a:spcAft>
            </a:pPr>
            <a:r>
              <a:rPr lang="en-US" sz="2400" dirty="0"/>
              <a:t>Documents that meet the following points usually do not need to meet WCAG 2.1, Level AA, except in some situations:</a:t>
            </a:r>
          </a:p>
          <a:p>
            <a:pPr marL="457200" indent="-457200" algn="l">
              <a:buFont typeface="+mj-lt"/>
              <a:buAutoNum type="arabicPeriod"/>
            </a:pPr>
            <a:r>
              <a:rPr lang="en-US" sz="2400" b="0" i="0" dirty="0">
                <a:solidFill>
                  <a:srgbClr val="2E2E2A"/>
                </a:solidFill>
                <a:effectLst/>
              </a:rPr>
              <a:t>The documents are word processing, presentation, PDF, or spreadsheet files; </a:t>
            </a:r>
            <a:r>
              <a:rPr lang="en-US" sz="2400" b="1" i="0" dirty="0">
                <a:solidFill>
                  <a:srgbClr val="2E2E2A"/>
                </a:solidFill>
                <a:effectLst/>
              </a:rPr>
              <a:t>AND</a:t>
            </a:r>
          </a:p>
          <a:p>
            <a:pPr marL="457200" indent="-457200" algn="l">
              <a:buFont typeface="+mj-lt"/>
              <a:buAutoNum type="arabicPeriod"/>
            </a:pPr>
            <a:r>
              <a:rPr lang="en-US" sz="2400" b="0" i="0" dirty="0">
                <a:solidFill>
                  <a:srgbClr val="2E2E2A"/>
                </a:solidFill>
                <a:effectLst/>
              </a:rPr>
              <a:t>They were available on the state or local government’s website or mobile app before the date the state or local government must comply with this rule </a:t>
            </a:r>
            <a:r>
              <a:rPr lang="en-US" sz="2400" b="1" i="0" dirty="0">
                <a:solidFill>
                  <a:srgbClr val="2E2E2A"/>
                </a:solidFill>
                <a:effectLst/>
              </a:rPr>
              <a:t>AND</a:t>
            </a:r>
          </a:p>
          <a:p>
            <a:pPr marL="457200" indent="-457200" algn="l">
              <a:buFont typeface="+mj-lt"/>
              <a:buAutoNum type="arabicPeriod"/>
            </a:pPr>
            <a:r>
              <a:rPr lang="en-US" sz="2400" b="0" i="0" dirty="0">
                <a:solidFill>
                  <a:srgbClr val="2E2E2A"/>
                </a:solidFill>
                <a:effectLst/>
              </a:rPr>
              <a:t>Documents are </a:t>
            </a:r>
            <a:r>
              <a:rPr lang="en-US" sz="2400" b="1" i="0" dirty="0">
                <a:solidFill>
                  <a:srgbClr val="2E2E2A"/>
                </a:solidFill>
                <a:effectLst/>
              </a:rPr>
              <a:t>not</a:t>
            </a:r>
            <a:r>
              <a:rPr lang="en-US" sz="2400" b="0" i="0" dirty="0">
                <a:solidFill>
                  <a:srgbClr val="2E2E2A"/>
                </a:solidFill>
                <a:effectLst/>
              </a:rPr>
              <a:t> currently being used to apply for, access, or participate in a state or local government’s services, programs, or activities.</a:t>
            </a:r>
          </a:p>
          <a:p>
            <a:endParaRPr lang="en-US" dirty="0"/>
          </a:p>
        </p:txBody>
      </p:sp>
      <p:sp>
        <p:nvSpPr>
          <p:cNvPr id="5" name="Rectangle 4">
            <a:extLst>
              <a:ext uri="{FF2B5EF4-FFF2-40B4-BE49-F238E27FC236}">
                <a16:creationId xmlns:a16="http://schemas.microsoft.com/office/drawing/2014/main" id="{FE4B067C-D1CA-E74F-4D2C-87EE127DC8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88696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7574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849CFE5-AB26-2019-AA96-9695B97DE82C}"/>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7B04C630-B143-E2BF-52DC-AEE92B2AD5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CA619456-49C9-89ED-1897-405F5BA679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FC7FA6B2-B76D-168E-CE2B-E581ED0A0B6C}"/>
              </a:ext>
            </a:extLst>
          </p:cNvPr>
          <p:cNvSpPr>
            <a:spLocks noGrp="1"/>
          </p:cNvSpPr>
          <p:nvPr>
            <p:ph type="title"/>
          </p:nvPr>
        </p:nvSpPr>
        <p:spPr>
          <a:xfrm>
            <a:off x="497973" y="393380"/>
            <a:ext cx="10403707" cy="739881"/>
          </a:xfrm>
        </p:spPr>
        <p:txBody>
          <a:bodyPr vert="horz" lIns="91440" tIns="45720" rIns="91440" bIns="45720" rtlCol="0" anchor="b">
            <a:normAutofit/>
          </a:bodyPr>
          <a:lstStyle/>
          <a:p>
            <a:r>
              <a:rPr lang="en-US" sz="3100" b="1" dirty="0"/>
              <a:t>Exceptions: Third Party Posting</a:t>
            </a:r>
          </a:p>
        </p:txBody>
      </p:sp>
      <p:sp>
        <p:nvSpPr>
          <p:cNvPr id="28" name="Freeform: Shape 18">
            <a:extLst>
              <a:ext uri="{FF2B5EF4-FFF2-40B4-BE49-F238E27FC236}">
                <a16:creationId xmlns:a16="http://schemas.microsoft.com/office/drawing/2014/main" id="{62BDE36E-D6C7-4B29-3649-8F13F252F8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9963736-15B8-BBD5-DFDE-972A54F629D9}"/>
              </a:ext>
            </a:extLst>
          </p:cNvPr>
          <p:cNvSpPr txBox="1"/>
          <p:nvPr/>
        </p:nvSpPr>
        <p:spPr>
          <a:xfrm>
            <a:off x="706478" y="2231045"/>
            <a:ext cx="10754002" cy="2739211"/>
          </a:xfrm>
          <a:prstGeom prst="rect">
            <a:avLst/>
          </a:prstGeom>
          <a:noFill/>
        </p:spPr>
        <p:txBody>
          <a:bodyPr wrap="square" rtlCol="0">
            <a:spAutoFit/>
          </a:bodyPr>
          <a:lstStyle/>
          <a:p>
            <a:pPr>
              <a:spcAft>
                <a:spcPts val="1200"/>
              </a:spcAft>
            </a:pPr>
            <a:r>
              <a:rPr lang="en-US" sz="2400" dirty="0"/>
              <a:t>Content posted by a third party where the third party is not posting due to contractual, licensing, or other arrangements with a public entity:</a:t>
            </a:r>
          </a:p>
          <a:p>
            <a:pPr marL="457200" indent="-457200" algn="l">
              <a:buFont typeface="+mj-lt"/>
              <a:buAutoNum type="arabicPeriod"/>
            </a:pPr>
            <a:r>
              <a:rPr lang="en-US" sz="2400" b="0" i="0" dirty="0">
                <a:solidFill>
                  <a:srgbClr val="2E2E2A"/>
                </a:solidFill>
                <a:effectLst/>
              </a:rPr>
              <a:t>Third parties are members of the public or others who are not controlled by or acting for state or local governments. </a:t>
            </a:r>
          </a:p>
          <a:p>
            <a:pPr marL="457200" indent="-457200" algn="l">
              <a:buFont typeface="+mj-lt"/>
              <a:buAutoNum type="arabicPeriod"/>
            </a:pPr>
            <a:r>
              <a:rPr lang="en-US" sz="2400" b="0" i="0" dirty="0">
                <a:solidFill>
                  <a:srgbClr val="2E2E2A"/>
                </a:solidFill>
                <a:effectLst/>
                <a:latin typeface="Public Sans Web"/>
              </a:rPr>
              <a:t>The state or local government may not be able to change the content third parties post</a:t>
            </a:r>
            <a:r>
              <a:rPr lang="en-US" sz="2400" b="0" i="0" dirty="0">
                <a:solidFill>
                  <a:srgbClr val="2E2E2A"/>
                </a:solidFill>
                <a:effectLst/>
              </a:rPr>
              <a:t>.</a:t>
            </a:r>
          </a:p>
          <a:p>
            <a:endParaRPr lang="en-US" dirty="0"/>
          </a:p>
        </p:txBody>
      </p:sp>
      <p:sp>
        <p:nvSpPr>
          <p:cNvPr id="5" name="Rectangle 4">
            <a:extLst>
              <a:ext uri="{FF2B5EF4-FFF2-40B4-BE49-F238E27FC236}">
                <a16:creationId xmlns:a16="http://schemas.microsoft.com/office/drawing/2014/main" id="{6F08A08B-E8E6-A4AC-E08E-1D94E8D794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44805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28297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3AB4BE5-0D0A-0F5C-944C-5B696A6F8FA3}"/>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1B8D2291-02BD-8910-B502-EC6751A2ED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196D7E19-2688-30C5-6C39-935E6B08A9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4BBA2E4E-3ED4-9CBB-C4C0-52A5272F323F}"/>
              </a:ext>
            </a:extLst>
          </p:cNvPr>
          <p:cNvSpPr>
            <a:spLocks noGrp="1"/>
          </p:cNvSpPr>
          <p:nvPr>
            <p:ph type="title"/>
          </p:nvPr>
        </p:nvSpPr>
        <p:spPr>
          <a:xfrm>
            <a:off x="497973" y="393380"/>
            <a:ext cx="10403707" cy="739881"/>
          </a:xfrm>
        </p:spPr>
        <p:txBody>
          <a:bodyPr vert="horz" lIns="91440" tIns="45720" rIns="91440" bIns="45720" rtlCol="0" anchor="b">
            <a:normAutofit/>
          </a:bodyPr>
          <a:lstStyle/>
          <a:p>
            <a:r>
              <a:rPr lang="en-US" sz="3100" b="1" dirty="0"/>
              <a:t>Exceptions: Password-Protected Individualized Documents</a:t>
            </a:r>
          </a:p>
        </p:txBody>
      </p:sp>
      <p:sp>
        <p:nvSpPr>
          <p:cNvPr id="28" name="Freeform: Shape 18">
            <a:extLst>
              <a:ext uri="{FF2B5EF4-FFF2-40B4-BE49-F238E27FC236}">
                <a16:creationId xmlns:a16="http://schemas.microsoft.com/office/drawing/2014/main" id="{6B5D14D3-7976-B8D5-B957-1520554D77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FAC08BC8-D75A-7F95-6360-CFD75C2D5A5C}"/>
              </a:ext>
            </a:extLst>
          </p:cNvPr>
          <p:cNvSpPr txBox="1"/>
          <p:nvPr/>
        </p:nvSpPr>
        <p:spPr>
          <a:xfrm>
            <a:off x="706478" y="2231045"/>
            <a:ext cx="10754002" cy="2369880"/>
          </a:xfrm>
          <a:prstGeom prst="rect">
            <a:avLst/>
          </a:prstGeom>
          <a:noFill/>
        </p:spPr>
        <p:txBody>
          <a:bodyPr wrap="square" rtlCol="0">
            <a:spAutoFit/>
          </a:bodyPr>
          <a:lstStyle/>
          <a:p>
            <a:pPr>
              <a:spcAft>
                <a:spcPts val="1200"/>
              </a:spcAft>
            </a:pPr>
            <a:r>
              <a:rPr lang="en-US" sz="2400" dirty="0"/>
              <a:t>Documents that meet all three of the following points do not need to meet WCAG 2.1, Level AA:</a:t>
            </a:r>
          </a:p>
          <a:p>
            <a:pPr marL="457200" indent="-457200" algn="l">
              <a:buFont typeface="+mj-lt"/>
              <a:buAutoNum type="arabicPeriod"/>
            </a:pPr>
            <a:r>
              <a:rPr lang="en-US" sz="2400" b="0" i="0" dirty="0">
                <a:solidFill>
                  <a:srgbClr val="2E2E2A"/>
                </a:solidFill>
                <a:effectLst/>
              </a:rPr>
              <a:t>The documents are word processing, presentation, PDF, or spreadsheet files, </a:t>
            </a:r>
            <a:r>
              <a:rPr lang="en-US" sz="2400" b="1" i="0" dirty="0">
                <a:solidFill>
                  <a:srgbClr val="2E2E2A"/>
                </a:solidFill>
                <a:effectLst/>
              </a:rPr>
              <a:t>AND</a:t>
            </a:r>
          </a:p>
          <a:p>
            <a:pPr marL="457200" indent="-457200" algn="l">
              <a:buFont typeface="+mj-lt"/>
              <a:buAutoNum type="arabicPeriod"/>
            </a:pPr>
            <a:r>
              <a:rPr lang="en-US" sz="2400" b="0" i="0" dirty="0">
                <a:solidFill>
                  <a:srgbClr val="2E2E2A"/>
                </a:solidFill>
                <a:effectLst/>
              </a:rPr>
              <a:t>The documents are about a specific person, property, or account, </a:t>
            </a:r>
            <a:r>
              <a:rPr lang="en-US" sz="2400" b="1" i="0" dirty="0">
                <a:solidFill>
                  <a:srgbClr val="2E2E2A"/>
                </a:solidFill>
                <a:effectLst/>
              </a:rPr>
              <a:t>AND</a:t>
            </a:r>
          </a:p>
          <a:p>
            <a:pPr marL="457200" indent="-457200" algn="l">
              <a:buFont typeface="+mj-lt"/>
              <a:buAutoNum type="arabicPeriod"/>
            </a:pPr>
            <a:r>
              <a:rPr lang="en-US" sz="2400" b="0" i="0" dirty="0">
                <a:solidFill>
                  <a:srgbClr val="2E2E2A"/>
                </a:solidFill>
                <a:effectLst/>
              </a:rPr>
              <a:t>The documents are password-protected or otherwise secured.</a:t>
            </a:r>
          </a:p>
          <a:p>
            <a:endParaRPr lang="en-US" dirty="0"/>
          </a:p>
        </p:txBody>
      </p:sp>
      <p:sp>
        <p:nvSpPr>
          <p:cNvPr id="5" name="Rectangle 4">
            <a:extLst>
              <a:ext uri="{FF2B5EF4-FFF2-40B4-BE49-F238E27FC236}">
                <a16:creationId xmlns:a16="http://schemas.microsoft.com/office/drawing/2014/main" id="{A9464502-6E69-EF7C-D6B4-D7AC55AEDA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886968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716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03AB489-7525-EB57-A478-0E1380CAEA09}"/>
            </a:ext>
          </a:extLst>
        </p:cNvPr>
        <p:cNvGrpSpPr/>
        <p:nvPr/>
      </p:nvGrpSpPr>
      <p:grpSpPr>
        <a:xfrm>
          <a:off x="0" y="0"/>
          <a:ext cx="0" cy="0"/>
          <a:chOff x="0" y="0"/>
          <a:chExt cx="0" cy="0"/>
        </a:xfrm>
      </p:grpSpPr>
      <p:sp useBgFill="1">
        <p:nvSpPr>
          <p:cNvPr id="26" name="Rectangle 14">
            <a:extLst>
              <a:ext uri="{FF2B5EF4-FFF2-40B4-BE49-F238E27FC236}">
                <a16:creationId xmlns:a16="http://schemas.microsoft.com/office/drawing/2014/main" id="{14497413-42D5-64E7-8785-9CCEDF9BE3A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6">
            <a:extLst>
              <a:ext uri="{FF2B5EF4-FFF2-40B4-BE49-F238E27FC236}">
                <a16:creationId xmlns:a16="http://schemas.microsoft.com/office/drawing/2014/main" id="{E6EDC9DE-D16F-2661-D513-48CEE71522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2" name="Title 1">
            <a:extLst>
              <a:ext uri="{FF2B5EF4-FFF2-40B4-BE49-F238E27FC236}">
                <a16:creationId xmlns:a16="http://schemas.microsoft.com/office/drawing/2014/main" id="{12993D9D-915B-01BA-1C24-BA602C952824}"/>
              </a:ext>
            </a:extLst>
          </p:cNvPr>
          <p:cNvSpPr>
            <a:spLocks noGrp="1"/>
          </p:cNvSpPr>
          <p:nvPr>
            <p:ph type="title"/>
          </p:nvPr>
        </p:nvSpPr>
        <p:spPr>
          <a:xfrm>
            <a:off x="497973" y="393380"/>
            <a:ext cx="10403707" cy="739881"/>
          </a:xfrm>
        </p:spPr>
        <p:txBody>
          <a:bodyPr vert="horz" lIns="91440" tIns="45720" rIns="91440" bIns="45720" rtlCol="0" anchor="b">
            <a:normAutofit/>
          </a:bodyPr>
          <a:lstStyle/>
          <a:p>
            <a:r>
              <a:rPr lang="en-US" sz="3100" b="1" dirty="0"/>
              <a:t>Exceptions: Preexisting Social Media Posts</a:t>
            </a:r>
          </a:p>
        </p:txBody>
      </p:sp>
      <p:sp>
        <p:nvSpPr>
          <p:cNvPr id="28" name="Freeform: Shape 18">
            <a:extLst>
              <a:ext uri="{FF2B5EF4-FFF2-40B4-BE49-F238E27FC236}">
                <a16:creationId xmlns:a16="http://schemas.microsoft.com/office/drawing/2014/main" id="{2C9A0288-BBC4-919E-37F7-89D5C2F34B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DE8A8B0-1567-CC1E-E1BA-D53646DB05FB}"/>
              </a:ext>
            </a:extLst>
          </p:cNvPr>
          <p:cNvSpPr txBox="1"/>
          <p:nvPr/>
        </p:nvSpPr>
        <p:spPr>
          <a:xfrm>
            <a:off x="706478" y="2231045"/>
            <a:ext cx="10754002" cy="2831544"/>
          </a:xfrm>
          <a:prstGeom prst="rect">
            <a:avLst/>
          </a:prstGeom>
          <a:noFill/>
        </p:spPr>
        <p:txBody>
          <a:bodyPr wrap="square" rtlCol="0">
            <a:spAutoFit/>
          </a:bodyPr>
          <a:lstStyle/>
          <a:p>
            <a:pPr>
              <a:spcAft>
                <a:spcPts val="1200"/>
              </a:spcAft>
            </a:pPr>
            <a:r>
              <a:rPr lang="en-US" sz="2400" dirty="0"/>
              <a:t>Social media posts made by a state or local government before the date the state or local government must comply with this rule do not need to meet WCAG 2.1, Level AA.</a:t>
            </a:r>
          </a:p>
          <a:p>
            <a:pPr marL="457200" indent="-457200" algn="l">
              <a:buFont typeface="Arial" panose="020B0604020202020204" pitchFamily="34" charset="0"/>
              <a:buChar char="•"/>
            </a:pPr>
            <a:r>
              <a:rPr lang="en-US" sz="2400" b="0" i="0" dirty="0">
                <a:solidFill>
                  <a:srgbClr val="2E2E2A"/>
                </a:solidFill>
                <a:effectLst/>
              </a:rPr>
              <a:t>Making all past social media posts accessible may be impossible. </a:t>
            </a:r>
          </a:p>
          <a:p>
            <a:pPr marL="457200" indent="-457200" algn="l">
              <a:buFont typeface="Arial" panose="020B0604020202020204" pitchFamily="34" charset="0"/>
              <a:buChar char="•"/>
            </a:pPr>
            <a:r>
              <a:rPr lang="en-US" sz="2400" dirty="0">
                <a:solidFill>
                  <a:srgbClr val="2E2E2A"/>
                </a:solidFill>
              </a:rPr>
              <a:t>May be very little use to making these old posts accessible because they were usually intended to provide updates about things happening at the time they were posted in the past.</a:t>
            </a:r>
          </a:p>
        </p:txBody>
      </p:sp>
      <p:sp>
        <p:nvSpPr>
          <p:cNvPr id="5" name="Rectangle 4">
            <a:extLst>
              <a:ext uri="{FF2B5EF4-FFF2-40B4-BE49-F238E27FC236}">
                <a16:creationId xmlns:a16="http://schemas.microsoft.com/office/drawing/2014/main" id="{CDD9D480-70CA-9305-1225-FEFA29E2D2C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75998" y="1092114"/>
            <a:ext cx="6309360" cy="27432"/>
          </a:xfrm>
          <a:prstGeom prst="rect">
            <a:avLst/>
          </a:prstGeom>
          <a:solidFill>
            <a:srgbClr val="741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60721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SLIDO_APP_VERSION" val="1.6.1.4122"/>
  <p:tag name="SLIDO_PRESENTATION_ID" val="00000000-0000-0000-0000-000000000000"/>
  <p:tag name="SLIDO_EVENT_UUID" val="9f19e530-5487-45a5-8168-a6c5d7576edc"/>
  <p:tag name="SLIDO_EVENT_SECTION_UUID" val="263c35b8-260f-4426-9895-300c774105c8"/>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activity xmlns="a2678a05-1757-4122-ae71-3ee79f8d85f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AE07C18EC91D34AA77D70F81F8CBC2F" ma:contentTypeVersion="18" ma:contentTypeDescription="Create a new document." ma:contentTypeScope="" ma:versionID="bdc6019eb13800080dafbb957b264244">
  <xsd:schema xmlns:xsd="http://www.w3.org/2001/XMLSchema" xmlns:xs="http://www.w3.org/2001/XMLSchema" xmlns:p="http://schemas.microsoft.com/office/2006/metadata/properties" xmlns:ns3="074087d9-3079-498b-b2fb-18e05d7ea347" xmlns:ns4="a2678a05-1757-4122-ae71-3ee79f8d85fa" targetNamespace="http://schemas.microsoft.com/office/2006/metadata/properties" ma:root="true" ma:fieldsID="dba4888fcede0eec355cffb7559befc3" ns3:_="" ns4:_="">
    <xsd:import namespace="074087d9-3079-498b-b2fb-18e05d7ea347"/>
    <xsd:import namespace="a2678a05-1757-4122-ae71-3ee79f8d85fa"/>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DateTaken" minOccurs="0"/>
                <xsd:element ref="ns4:MediaServiceOCR" minOccurs="0"/>
                <xsd:element ref="ns4:MediaServiceGenerationTime" minOccurs="0"/>
                <xsd:element ref="ns4:MediaServiceEventHashCode" minOccurs="0"/>
                <xsd:element ref="ns4:MediaServiceAutoKeyPoints" minOccurs="0"/>
                <xsd:element ref="ns4:MediaServiceKeyPoints" minOccurs="0"/>
                <xsd:element ref="ns4:MediaServiceLocation" minOccurs="0"/>
                <xsd:element ref="ns4:MediaLengthInSeconds" minOccurs="0"/>
                <xsd:element ref="ns4:_activity" minOccurs="0"/>
                <xsd:element ref="ns4:MediaServiceSearchProperties" minOccurs="0"/>
                <xsd:element ref="ns4:MediaServiceObjectDetectorVersions" minOccurs="0"/>
                <xsd:element ref="ns4:MediaServiceSystem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4087d9-3079-498b-b2fb-18e05d7ea347"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SharingHintHash" ma:index="10" nillable="true" ma:displayName="Sharing Hint Hash" ma:description=""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2678a05-1757-4122-ae71-3ee79f8d85fa" elementFormDefault="qualified">
    <xsd:import namespace="http://schemas.microsoft.com/office/2006/documentManagement/types"/>
    <xsd:import namespace="http://schemas.microsoft.com/office/infopath/2007/PartnerControls"/>
    <xsd:element name="MediaServiceMetadata" ma:index="11" nillable="true" ma:displayName="MediaServiceMetadata" ma:description="" ma:hidden="true" ma:internalName="MediaServiceMetadata" ma:readOnly="true">
      <xsd:simpleType>
        <xsd:restriction base="dms:Note"/>
      </xsd:simpleType>
    </xsd:element>
    <xsd:element name="MediaServiceFastMetadata" ma:index="12" nillable="true" ma:displayName="MediaServiceFastMetadata" ma:description="" ma:hidden="true" ma:internalName="MediaServiceFastMetadata" ma:readOnly="true">
      <xsd:simpleType>
        <xsd:restriction base="dms:Note"/>
      </xsd:simpleType>
    </xsd:element>
    <xsd:element name="MediaServiceAutoTags" ma:index="13" nillable="true" ma:displayName="MediaServiceAutoTags" ma:description="" ma:internalName="MediaServiceAutoTags" ma:readOnly="true">
      <xsd:simpleType>
        <xsd:restriction base="dms:Text"/>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OCR" ma:index="15" nillable="true" ma:displayName="MediaServiceOCR"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LengthInSeconds" ma:index="21" nillable="true" ma:displayName="Length (seconds)" ma:internalName="MediaLengthInSeconds" ma:readOnly="true">
      <xsd:simpleType>
        <xsd:restriction base="dms:Unknown"/>
      </xsd:simpleType>
    </xsd:element>
    <xsd:element name="_activity" ma:index="22" nillable="true" ma:displayName="_activity" ma:hidden="true" ma:internalName="_activity">
      <xsd:simpleType>
        <xsd:restriction base="dms:Note"/>
      </xsd:simpleType>
    </xsd:element>
    <xsd:element name="MediaServiceSearchProperties" ma:index="23" nillable="true" ma:displayName="MediaServiceSearchProperties" ma:hidden="true" ma:internalName="MediaServiceSearchProperties" ma:readOnly="true">
      <xsd:simpleType>
        <xsd:restriction base="dms:Note"/>
      </xsd:simple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ystemTags" ma:index="25" nillable="true" ma:displayName="MediaServiceSystemTags" ma:hidden="true" ma:internalName="MediaServiceSystemTag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B8085F-C455-427B-83AB-4D7CE97E2AA2}">
  <ds:schemaRefs>
    <ds:schemaRef ds:uri="http://schemas.microsoft.com/sharepoint/v3/contenttype/forms"/>
  </ds:schemaRefs>
</ds:datastoreItem>
</file>

<file path=customXml/itemProps2.xml><?xml version="1.0" encoding="utf-8"?>
<ds:datastoreItem xmlns:ds="http://schemas.openxmlformats.org/officeDocument/2006/customXml" ds:itemID="{011C26B4-2B97-405A-8850-4A27E2C11DD4}">
  <ds:schemaRefs>
    <ds:schemaRef ds:uri="http://schemas.microsoft.com/office/2006/documentManagement/types"/>
    <ds:schemaRef ds:uri="http://schemas.microsoft.com/office/infopath/2007/PartnerControls"/>
    <ds:schemaRef ds:uri="074087d9-3079-498b-b2fb-18e05d7ea347"/>
    <ds:schemaRef ds:uri="http://purl.org/dc/dcmitype/"/>
    <ds:schemaRef ds:uri="http://www.w3.org/XML/1998/namespace"/>
    <ds:schemaRef ds:uri="http://schemas.openxmlformats.org/package/2006/metadata/core-properties"/>
    <ds:schemaRef ds:uri="a2678a05-1757-4122-ae71-3ee79f8d85fa"/>
    <ds:schemaRef ds:uri="http://schemas.microsoft.com/office/2006/metadata/properties"/>
    <ds:schemaRef ds:uri="http://purl.org/dc/terms/"/>
    <ds:schemaRef ds:uri="http://purl.org/dc/elements/1.1/"/>
  </ds:schemaRefs>
</ds:datastoreItem>
</file>

<file path=customXml/itemProps3.xml><?xml version="1.0" encoding="utf-8"?>
<ds:datastoreItem xmlns:ds="http://schemas.openxmlformats.org/officeDocument/2006/customXml" ds:itemID="{2628BEF4-32FF-4396-B14B-438A6181182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74087d9-3079-498b-b2fb-18e05d7ea347"/>
    <ds:schemaRef ds:uri="a2678a05-1757-4122-ae71-3ee79f8d85f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879</TotalTime>
  <Words>3453</Words>
  <Application>Microsoft Office PowerPoint</Application>
  <PresentationFormat>Widescreen</PresentationFormat>
  <Paragraphs>275</Paragraphs>
  <Slides>41</Slides>
  <Notes>30</Notes>
  <HiddenSlides>0</HiddenSlides>
  <MMClips>2</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41</vt:i4>
      </vt:variant>
    </vt:vector>
  </HeadingPairs>
  <TitlesOfParts>
    <vt:vector size="47" baseType="lpstr">
      <vt:lpstr>Arial</vt:lpstr>
      <vt:lpstr>Calibri</vt:lpstr>
      <vt:lpstr>Calibri Light</vt:lpstr>
      <vt:lpstr>Noto Sans</vt:lpstr>
      <vt:lpstr>Public Sans Web</vt:lpstr>
      <vt:lpstr>Office Theme</vt:lpstr>
      <vt:lpstr>Digital Accessibility Create an Inclusive and Accessible Experience </vt:lpstr>
      <vt:lpstr>Final Ruling by Department of Justice</vt:lpstr>
      <vt:lpstr>Web Assets and Non-Web Assets</vt:lpstr>
      <vt:lpstr>Non-Web Assets</vt:lpstr>
      <vt:lpstr>Exceptions: Archived Web Content</vt:lpstr>
      <vt:lpstr>Exceptions: Preexisting Conventional Electronic Documents</vt:lpstr>
      <vt:lpstr>Exceptions: Third Party Posting</vt:lpstr>
      <vt:lpstr>Exceptions: Password-Protected Individualized Documents</vt:lpstr>
      <vt:lpstr>Exceptions: Preexisting Social Media Posts</vt:lpstr>
      <vt:lpstr>Requirement</vt:lpstr>
      <vt:lpstr>What is WCAG?</vt:lpstr>
      <vt:lpstr>Web Content Accessibility Guidelines</vt:lpstr>
      <vt:lpstr>Web Content Accessibility Guidelines: POUR</vt:lpstr>
      <vt:lpstr>Conformance Levels</vt:lpstr>
      <vt:lpstr>POUR Principles and Guidelines</vt:lpstr>
      <vt:lpstr>Perceivable</vt:lpstr>
      <vt:lpstr>Perceivable Guidelines: Text Alternatives</vt:lpstr>
      <vt:lpstr>Perceivable Guidelines: Text Alternative Example</vt:lpstr>
      <vt:lpstr>Perceivable Guidelines: Time-based Media</vt:lpstr>
      <vt:lpstr>Perceivable Guidelines: Time Based Media Example (no captions)</vt:lpstr>
      <vt:lpstr>Perceivable Guidelines: Adaptable</vt:lpstr>
      <vt:lpstr>Perceivable Guidelines: Adaptable Example (no headings)</vt:lpstr>
      <vt:lpstr>Perceivable Guidelines: Adaptable Example (with headers)</vt:lpstr>
      <vt:lpstr>Perceivable Guidelines: Distinguishable </vt:lpstr>
      <vt:lpstr>Perceivable Guidelines: Distinguishable Examples</vt:lpstr>
      <vt:lpstr>Operable</vt:lpstr>
      <vt:lpstr>Operable Guidelines: Keyboard Accessible</vt:lpstr>
      <vt:lpstr>Operable Guidelines: Keyboard Accessible Example</vt:lpstr>
      <vt:lpstr>Operable Guidelines: Enough Time</vt:lpstr>
      <vt:lpstr>Operable Guidelines: Seizures and Physical Reactions</vt:lpstr>
      <vt:lpstr>Operable Guidelines: Navigable</vt:lpstr>
      <vt:lpstr>Operable Guidelines: Navigable Examples</vt:lpstr>
      <vt:lpstr>Operable Guidelines: Input Modalities</vt:lpstr>
      <vt:lpstr>Operable Guidelines: Input Modalities Examples</vt:lpstr>
      <vt:lpstr>Understandable</vt:lpstr>
      <vt:lpstr>Understandable Guidelines: Readable</vt:lpstr>
      <vt:lpstr>Understandable Guidelines: Predictable</vt:lpstr>
      <vt:lpstr>Understandable Guidelines: Input Assistance</vt:lpstr>
      <vt:lpstr>Robust</vt:lpstr>
      <vt:lpstr>Robust Guidelines: Compatible</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Accessible Colors</dc:title>
  <dc:creator>Skudlarek, Karen</dc:creator>
  <cp:lastModifiedBy>Skudlarek, Karen</cp:lastModifiedBy>
  <cp:revision>9</cp:revision>
  <dcterms:created xsi:type="dcterms:W3CDTF">2023-04-24T19:58:47Z</dcterms:created>
  <dcterms:modified xsi:type="dcterms:W3CDTF">2025-06-06T15:30:52Z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lidoAppVersion">
    <vt:lpwstr>1.6.1.4122</vt:lpwstr>
  </property>
  <property fmtid="{D5CDD505-2E9C-101B-9397-08002B2CF9AE}" pid="3" name="ContentTypeId">
    <vt:lpwstr>0x010100BAE07C18EC91D34AA77D70F81F8CBC2F</vt:lpwstr>
  </property>
</Properties>
</file>