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56" r:id="rId5"/>
    <p:sldId id="571" r:id="rId6"/>
    <p:sldId id="585" r:id="rId7"/>
    <p:sldId id="586" r:id="rId8"/>
    <p:sldId id="335" r:id="rId9"/>
    <p:sldId id="573" r:id="rId10"/>
    <p:sldId id="581" r:id="rId11"/>
    <p:sldId id="582" r:id="rId12"/>
    <p:sldId id="583" r:id="rId13"/>
    <p:sldId id="584" r:id="rId14"/>
    <p:sldId id="597" r:id="rId15"/>
    <p:sldId id="587" r:id="rId16"/>
    <p:sldId id="590" r:id="rId17"/>
    <p:sldId id="591" r:id="rId18"/>
    <p:sldId id="592" r:id="rId19"/>
    <p:sldId id="596" r:id="rId20"/>
    <p:sldId id="593" r:id="rId21"/>
    <p:sldId id="569" r:id="rId22"/>
    <p:sldId id="605" r:id="rId23"/>
    <p:sldId id="604" r:id="rId24"/>
    <p:sldId id="580" r:id="rId25"/>
    <p:sldId id="258" r:id="rId26"/>
    <p:sldId id="324" r:id="rId27"/>
    <p:sldId id="575" r:id="rId28"/>
    <p:sldId id="574" r:id="rId29"/>
    <p:sldId id="599" r:id="rId30"/>
    <p:sldId id="579" r:id="rId31"/>
    <p:sldId id="572" r:id="rId32"/>
    <p:sldId id="602" r:id="rId33"/>
    <p:sldId id="537" r:id="rId34"/>
    <p:sldId id="317" r:id="rId35"/>
    <p:sldId id="570"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12544"/>
    <a:srgbClr val="669D41"/>
    <a:srgbClr val="ACD292"/>
    <a:srgbClr val="70AE47"/>
    <a:srgbClr val="689BF7"/>
    <a:srgbClr val="233454"/>
    <a:srgbClr val="6495ED"/>
    <a:srgbClr val="FF6347"/>
    <a:srgbClr val="FFB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34" autoAdjust="0"/>
  </p:normalViewPr>
  <p:slideViewPr>
    <p:cSldViewPr snapToGrid="0">
      <p:cViewPr varScale="1">
        <p:scale>
          <a:sx n="79" d="100"/>
          <a:sy n="79" d="100"/>
        </p:scale>
        <p:origin x="984" y="132"/>
      </p:cViewPr>
      <p:guideLst/>
    </p:cSldViewPr>
  </p:slideViewPr>
  <p:notesTextViewPr>
    <p:cViewPr>
      <p:scale>
        <a:sx n="1" d="1"/>
        <a:sy n="1" d="1"/>
      </p:scale>
      <p:origin x="0" y="0"/>
    </p:cViewPr>
  </p:notesTextViewPr>
  <p:sorterViewPr>
    <p:cViewPr>
      <p:scale>
        <a:sx n="90" d="100"/>
        <a:sy n="90" d="100"/>
      </p:scale>
      <p:origin x="0" y="-6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2C8FD-B8DD-4D51-B9C9-82C769AD9925}"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81825-ACB2-4404-9FAA-C010F568AC4F}" type="slidenum">
              <a:rPr lang="en-US" smtClean="0"/>
              <a:t>‹#›</a:t>
            </a:fld>
            <a:endParaRPr lang="en-US"/>
          </a:p>
        </p:txBody>
      </p:sp>
    </p:spTree>
    <p:extLst>
      <p:ext uri="{BB962C8B-B14F-4D97-AF65-F5344CB8AC3E}">
        <p14:creationId xmlns:p14="http://schemas.microsoft.com/office/powerpoint/2010/main" val="414255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11</a:t>
            </a:fld>
            <a:endParaRPr lang="en-US"/>
          </a:p>
        </p:txBody>
      </p:sp>
    </p:spTree>
    <p:extLst>
      <p:ext uri="{BB962C8B-B14F-4D97-AF65-F5344CB8AC3E}">
        <p14:creationId xmlns:p14="http://schemas.microsoft.com/office/powerpoint/2010/main" val="283867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232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048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highlight>
                  <a:srgbClr val="FFFFFF"/>
                </a:highlight>
                <a:latin typeface="Open Sans" panose="020B0606030504020204" pitchFamily="34" charset="0"/>
              </a:rPr>
              <a:t>First, consider its </a:t>
            </a:r>
            <a:r>
              <a:rPr lang="en-US" b="1" i="0" dirty="0">
                <a:solidFill>
                  <a:srgbClr val="333333"/>
                </a:solidFill>
                <a:effectLst/>
                <a:highlight>
                  <a:srgbClr val="FFFFFF"/>
                </a:highlight>
                <a:latin typeface="Open Sans" panose="020B0606030504020204" pitchFamily="34" charset="0"/>
              </a:rPr>
              <a:t>content</a:t>
            </a:r>
            <a:r>
              <a:rPr lang="en-US" b="0" i="0" dirty="0">
                <a:solidFill>
                  <a:srgbClr val="333333"/>
                </a:solidFill>
                <a:effectLst/>
                <a:highlight>
                  <a:srgbClr val="FFFFFF"/>
                </a:highlight>
                <a:latin typeface="Open Sans" panose="020B0606030504020204" pitchFamily="34" charset="0"/>
              </a:rPr>
              <a:t> and </a:t>
            </a:r>
            <a:r>
              <a:rPr lang="en-US" b="1" i="0" dirty="0">
                <a:solidFill>
                  <a:srgbClr val="333333"/>
                </a:solidFill>
                <a:effectLst/>
                <a:highlight>
                  <a:srgbClr val="FFFFFF"/>
                </a:highlight>
                <a:latin typeface="Open Sans" panose="020B0606030504020204" pitchFamily="34" charset="0"/>
              </a:rPr>
              <a:t>function</a:t>
            </a:r>
            <a:r>
              <a:rPr lang="en-US" b="0" i="0" dirty="0">
                <a:solidFill>
                  <a:srgbClr val="333333"/>
                </a:solidFill>
                <a:effectLst/>
                <a:highlight>
                  <a:srgbClr val="FFFFFF"/>
                </a:highlight>
                <a:latin typeface="Open Sans" panose="020B0606030504020204" pitchFamily="34" charset="0"/>
              </a:rPr>
              <a:t>. An image only has a function if it is linked (or has an &lt;area&gt; within a &lt;map&gt;), or if it's in a &lt;button&gt; . In this case, the image does not have a function.</a:t>
            </a:r>
          </a:p>
          <a:p>
            <a:pPr algn="l"/>
            <a:r>
              <a:rPr lang="en-US" b="0" i="0" dirty="0">
                <a:solidFill>
                  <a:srgbClr val="333333"/>
                </a:solidFill>
                <a:effectLst/>
                <a:highlight>
                  <a:srgbClr val="FFFFFF"/>
                </a:highlight>
                <a:latin typeface="Open Sans" panose="020B0606030504020204" pitchFamily="34" charset="0"/>
              </a:rPr>
              <a:t>Assessing and summarizing an image's content can be more difficult. If the image's content is presented within the surrounding text, then alt="" may be all that's needed.</a:t>
            </a:r>
          </a:p>
          <a:p>
            <a:pPr algn="l"/>
            <a:r>
              <a:rPr lang="en-US" b="0" i="0" dirty="0">
                <a:solidFill>
                  <a:srgbClr val="333333"/>
                </a:solidFill>
                <a:effectLst/>
                <a:highlight>
                  <a:srgbClr val="FFFFFF"/>
                </a:highlight>
                <a:latin typeface="Open Sans" panose="020B0606030504020204" pitchFamily="34" charset="0"/>
              </a:rPr>
              <a:t>In the example above, the image content informs the user that this is Ellen Ochoa. Her mode of dress further conveys that she is an astronaut—which is meaningful, given her achievements.</a:t>
            </a:r>
          </a:p>
          <a:p>
            <a:pPr algn="l"/>
            <a:r>
              <a:rPr lang="en-US" b="1" i="0" dirty="0">
                <a:solidFill>
                  <a:srgbClr val="333333"/>
                </a:solidFill>
                <a:effectLst/>
                <a:highlight>
                  <a:srgbClr val="FFFFFF"/>
                </a:highlight>
                <a:latin typeface="Open Sans" panose="020B0606030504020204" pitchFamily="34" charset="0"/>
              </a:rPr>
              <a:t>Based on this, we recommend alt="Astronaut Ellen Ochoa".</a:t>
            </a:r>
            <a:endParaRPr lang="en-US" b="0" i="0" dirty="0">
              <a:solidFill>
                <a:srgbClr val="333333"/>
              </a:solidFill>
              <a:effectLst/>
              <a:highlight>
                <a:srgbClr val="FFFFFF"/>
              </a:highlight>
              <a:latin typeface="Open Sans" panose="020B0606030504020204" pitchFamily="34" charset="0"/>
            </a:endParaRPr>
          </a:p>
          <a:p>
            <a:pPr algn="l"/>
            <a:r>
              <a:rPr lang="en-US" b="0" i="0" dirty="0">
                <a:solidFill>
                  <a:srgbClr val="333333"/>
                </a:solidFill>
                <a:effectLst/>
                <a:highlight>
                  <a:srgbClr val="FFFFFF"/>
                </a:highlight>
                <a:latin typeface="Open Sans" panose="020B0606030504020204" pitchFamily="34" charset="0"/>
              </a:rPr>
              <a:t>"Image of Ellen Ochoa, Astronaut" redundantly describes the image as an image.</a:t>
            </a:r>
          </a:p>
          <a:p>
            <a:pPr algn="l"/>
            <a:r>
              <a:rPr lang="en-US" b="0" i="0" dirty="0">
                <a:solidFill>
                  <a:srgbClr val="333333"/>
                </a:solidFill>
                <a:effectLst/>
                <a:highlight>
                  <a:srgbClr val="FFFFFF"/>
                </a:highlight>
                <a:latin typeface="Open Sans" panose="020B0606030504020204" pitchFamily="34" charset="0"/>
              </a:rPr>
              <a:t>"Ellen Ochoa, the first Hispanic woman to go into space" includes information that is not part of the image, and is also redundant with the body text.</a:t>
            </a:r>
          </a:p>
          <a:p>
            <a:pPr algn="l"/>
            <a:r>
              <a:rPr lang="en-US" b="0" i="0" dirty="0">
                <a:solidFill>
                  <a:srgbClr val="333333"/>
                </a:solidFill>
                <a:effectLst/>
                <a:highlight>
                  <a:srgbClr val="FFFFFF"/>
                </a:highlight>
                <a:latin typeface="Open Sans" panose="020B0606030504020204" pitchFamily="34" charset="0"/>
              </a:rPr>
              <a:t>An empty alt attribute is not appropriate either. Even though the body text names Ellen Ochoa, visual users can tell this directly from the content of the image—and so, since the image conveys content, it needs more than an empty alt attribute.</a:t>
            </a:r>
          </a:p>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12</a:t>
            </a:fld>
            <a:endParaRPr lang="en-US"/>
          </a:p>
        </p:txBody>
      </p:sp>
    </p:spTree>
    <p:extLst>
      <p:ext uri="{BB962C8B-B14F-4D97-AF65-F5344CB8AC3E}">
        <p14:creationId xmlns:p14="http://schemas.microsoft.com/office/powerpoint/2010/main" val="375064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highlight>
                  <a:srgbClr val="FFFFFF"/>
                </a:highlight>
                <a:latin typeface="Open Sans" panose="020B0606030504020204" pitchFamily="34" charset="0"/>
              </a:rPr>
              <a:t>The image is also a link, so it has a function. Since no adjacent text </a:t>
            </a:r>
            <a:r>
              <a:rPr lang="en-US" b="1" i="0" dirty="0">
                <a:solidFill>
                  <a:srgbClr val="333333"/>
                </a:solidFill>
                <a:effectLst/>
                <a:highlight>
                  <a:srgbClr val="FFFFFF"/>
                </a:highlight>
                <a:latin typeface="Open Sans" panose="020B0606030504020204" pitchFamily="34" charset="0"/>
              </a:rPr>
              <a:t>within the link</a:t>
            </a:r>
            <a:r>
              <a:rPr lang="en-US" b="0" i="0" dirty="0">
                <a:solidFill>
                  <a:srgbClr val="333333"/>
                </a:solidFill>
                <a:effectLst/>
                <a:highlight>
                  <a:srgbClr val="FFFFFF"/>
                </a:highlight>
                <a:latin typeface="Open Sans" panose="020B0606030504020204" pitchFamily="34" charset="0"/>
              </a:rPr>
              <a:t> describes the link's function, it must be conveyed within the image alt attribute.</a:t>
            </a:r>
          </a:p>
          <a:p>
            <a:pPr algn="l"/>
            <a:r>
              <a:rPr lang="en-US" b="1" i="0" dirty="0">
                <a:solidFill>
                  <a:srgbClr val="333333"/>
                </a:solidFill>
                <a:effectLst/>
                <a:highlight>
                  <a:srgbClr val="FFFFFF"/>
                </a:highlight>
                <a:latin typeface="Open Sans" panose="020B0606030504020204" pitchFamily="34" charset="0"/>
              </a:rPr>
              <a:t>"PDF" is the best choice. This conveys the content of the icon—no more, no less.</a:t>
            </a:r>
            <a:endParaRPr lang="en-US" b="0" i="0" dirty="0">
              <a:solidFill>
                <a:srgbClr val="333333"/>
              </a:solidFill>
              <a:effectLst/>
              <a:highlight>
                <a:srgbClr val="FFFFFF"/>
              </a:highlight>
              <a:latin typeface="Open Sans" panose="020B0606030504020204" pitchFamily="34" charset="0"/>
            </a:endParaRPr>
          </a:p>
          <a:p>
            <a:pPr algn="l"/>
            <a:r>
              <a:rPr lang="en-US" b="0" i="0" dirty="0">
                <a:solidFill>
                  <a:srgbClr val="333333"/>
                </a:solidFill>
                <a:effectLst/>
                <a:highlight>
                  <a:srgbClr val="FFFFFF"/>
                </a:highlight>
                <a:latin typeface="Open Sans" panose="020B0606030504020204" pitchFamily="34" charset="0"/>
              </a:rPr>
              <a:t>"Employment application" would be redundant. The function ("Download the employment application") is presented within the text of the link, so it does not need to be included again within the alt attribute.</a:t>
            </a:r>
          </a:p>
          <a:p>
            <a:pPr algn="l"/>
            <a:r>
              <a:rPr lang="en-US" b="0" i="0" dirty="0">
                <a:solidFill>
                  <a:srgbClr val="333333"/>
                </a:solidFill>
                <a:effectLst/>
                <a:highlight>
                  <a:srgbClr val="FFFFFF"/>
                </a:highlight>
                <a:latin typeface="Open Sans" panose="020B0606030504020204" pitchFamily="34" charset="0"/>
              </a:rPr>
              <a:t>"PDF icon" describes what the image looks like, but it is not the most appropriate for this context—"icon" is redundant here. (If this icon were used in a different context, it may be important that the user know that it is an icon.)</a:t>
            </a:r>
          </a:p>
          <a:p>
            <a:pPr algn="l"/>
            <a:r>
              <a:rPr lang="en-US" b="0" i="0" dirty="0">
                <a:solidFill>
                  <a:srgbClr val="333333"/>
                </a:solidFill>
                <a:effectLst/>
                <a:highlight>
                  <a:srgbClr val="FFFFFF"/>
                </a:highlight>
                <a:latin typeface="Open Sans" panose="020B0606030504020204" pitchFamily="34" charset="0"/>
              </a:rPr>
              <a:t>Empty alt text would omit the important information that the image presents—that the link is to a PDF document.</a:t>
            </a:r>
          </a:p>
          <a:p>
            <a:pPr algn="l"/>
            <a:r>
              <a:rPr lang="en-US" b="0" i="0" dirty="0">
                <a:solidFill>
                  <a:srgbClr val="333333"/>
                </a:solidFill>
                <a:effectLst/>
                <a:highlight>
                  <a:srgbClr val="FFFFFF"/>
                </a:highlight>
                <a:latin typeface="Open Sans" panose="020B0606030504020204" pitchFamily="34" charset="0"/>
              </a:rPr>
              <a:t>If the icon alone was linked without the adjacent text, then the alt text would need to fully convey the content and function of the link/image combination: alt="Download the employment application in PDF format". "PDF format" alone would not be sufficient for the linked icon, especially if the page includes many PDF links and icons—a screen reader user navigating through the linked icons would hear, "PDF format, PDF format, PDF format..."</a:t>
            </a:r>
          </a:p>
          <a:p>
            <a:pPr algn="l"/>
            <a:r>
              <a:rPr lang="en-US" b="0" i="0" dirty="0">
                <a:solidFill>
                  <a:srgbClr val="333333"/>
                </a:solidFill>
                <a:effectLst/>
                <a:highlight>
                  <a:srgbClr val="FFFFFF"/>
                </a:highlight>
                <a:latin typeface="Open Sans" panose="020B0606030504020204" pitchFamily="34" charset="0"/>
              </a:rPr>
              <a:t>"Wikipedia entry for Ellen Ochoa, Astronaut" provides content other than that conveyed by the image—the fact the link goes to Wikipedia.</a:t>
            </a:r>
          </a:p>
          <a:p>
            <a:pPr algn="l"/>
            <a:r>
              <a:rPr lang="en-US" b="0" i="0" dirty="0">
                <a:solidFill>
                  <a:srgbClr val="333333"/>
                </a:solidFill>
                <a:effectLst/>
                <a:highlight>
                  <a:srgbClr val="FFFFFF"/>
                </a:highlight>
                <a:latin typeface="Open Sans" panose="020B0606030504020204" pitchFamily="34" charset="0"/>
              </a:rPr>
              <a:t>"Read More" does not provide enough information, especially out of context.</a:t>
            </a:r>
          </a:p>
          <a:p>
            <a:pPr algn="l"/>
            <a:r>
              <a:rPr lang="en-US" b="0" i="0" dirty="0">
                <a:solidFill>
                  <a:srgbClr val="333333"/>
                </a:solidFill>
                <a:effectLst/>
                <a:highlight>
                  <a:srgbClr val="FFFFFF"/>
                </a:highlight>
                <a:latin typeface="Open Sans" panose="020B0606030504020204" pitchFamily="34" charset="0"/>
              </a:rPr>
              <a:t>Empty alt text would never be appropriate here. When an image is the </a:t>
            </a:r>
            <a:r>
              <a:rPr lang="en-US" b="1" i="0" dirty="0">
                <a:solidFill>
                  <a:srgbClr val="333333"/>
                </a:solidFill>
                <a:effectLst/>
                <a:highlight>
                  <a:srgbClr val="FFFFFF"/>
                </a:highlight>
                <a:latin typeface="Open Sans" panose="020B0606030504020204" pitchFamily="34" charset="0"/>
              </a:rPr>
              <a:t>only</a:t>
            </a:r>
            <a:r>
              <a:rPr lang="en-US" b="0" i="0" dirty="0">
                <a:solidFill>
                  <a:srgbClr val="333333"/>
                </a:solidFill>
                <a:effectLst/>
                <a:highlight>
                  <a:srgbClr val="FFFFFF"/>
                </a:highlight>
                <a:latin typeface="Open Sans" panose="020B0606030504020204" pitchFamily="34" charset="0"/>
              </a:rPr>
              <a:t> content inside a link or button, alt text is all that a screen reader has to go on. If it's empty or missing, screen readers might read the image filename or the URL of the linked page in hopes that this may be helpful to the user, but this is not always the case.</a:t>
            </a:r>
          </a:p>
          <a:p>
            <a:pPr algn="l"/>
            <a:r>
              <a:rPr lang="en-US" b="0" i="0" dirty="0">
                <a:solidFill>
                  <a:srgbClr val="333333"/>
                </a:solidFill>
                <a:effectLst/>
                <a:highlight>
                  <a:srgbClr val="FFFFFF"/>
                </a:highlight>
                <a:latin typeface="Open Sans" panose="020B0606030504020204" pitchFamily="34" charset="0"/>
              </a:rPr>
              <a:t>This example would be more accessible for all users if both the image and the text caption were contained within one link:</a:t>
            </a:r>
          </a:p>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13</a:t>
            </a:fld>
            <a:endParaRPr lang="en-US"/>
          </a:p>
        </p:txBody>
      </p:sp>
    </p:spTree>
    <p:extLst>
      <p:ext uri="{BB962C8B-B14F-4D97-AF65-F5344CB8AC3E}">
        <p14:creationId xmlns:p14="http://schemas.microsoft.com/office/powerpoint/2010/main" val="28928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14</a:t>
            </a:fld>
            <a:endParaRPr lang="en-US"/>
          </a:p>
        </p:txBody>
      </p:sp>
    </p:spTree>
    <p:extLst>
      <p:ext uri="{BB962C8B-B14F-4D97-AF65-F5344CB8AC3E}">
        <p14:creationId xmlns:p14="http://schemas.microsoft.com/office/powerpoint/2010/main" val="331211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15</a:t>
            </a:fld>
            <a:endParaRPr lang="en-US"/>
          </a:p>
        </p:txBody>
      </p:sp>
    </p:spTree>
    <p:extLst>
      <p:ext uri="{BB962C8B-B14F-4D97-AF65-F5344CB8AC3E}">
        <p14:creationId xmlns:p14="http://schemas.microsoft.com/office/powerpoint/2010/main" val="157391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16</a:t>
            </a:fld>
            <a:endParaRPr lang="en-US"/>
          </a:p>
        </p:txBody>
      </p:sp>
    </p:spTree>
    <p:extLst>
      <p:ext uri="{BB962C8B-B14F-4D97-AF65-F5344CB8AC3E}">
        <p14:creationId xmlns:p14="http://schemas.microsoft.com/office/powerpoint/2010/main" val="149331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81825-ACB2-4404-9FAA-C010F568AC4F}" type="slidenum">
              <a:rPr lang="en-US" smtClean="0"/>
              <a:t>17</a:t>
            </a:fld>
            <a:endParaRPr lang="en-US"/>
          </a:p>
        </p:txBody>
      </p:sp>
    </p:spTree>
    <p:extLst>
      <p:ext uri="{BB962C8B-B14F-4D97-AF65-F5344CB8AC3E}">
        <p14:creationId xmlns:p14="http://schemas.microsoft.com/office/powerpoint/2010/main" val="3994715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0334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0334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4C3C3-DBE8-8D87-1B20-E02416DE5B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EF5803-C3D3-E0EB-1136-452F38ADD0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8954F8-8FFE-DC54-71BF-BBBE56FAFB7E}"/>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5" name="Footer Placeholder 4">
            <a:extLst>
              <a:ext uri="{FF2B5EF4-FFF2-40B4-BE49-F238E27FC236}">
                <a16:creationId xmlns:a16="http://schemas.microsoft.com/office/drawing/2014/main" id="{AD24B504-E85C-E2C6-FC3C-4552A0E05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65935-33F3-18C6-D5A0-BC4E1E53E190}"/>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302437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A797-2AB1-9E09-64ED-5DB940EAE1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1CF520-69AD-A74B-5313-61A84FB36C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8A9447-C9EA-5A0C-1D0E-9C58BDFDAD0B}"/>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5" name="Footer Placeholder 4">
            <a:extLst>
              <a:ext uri="{FF2B5EF4-FFF2-40B4-BE49-F238E27FC236}">
                <a16:creationId xmlns:a16="http://schemas.microsoft.com/office/drawing/2014/main" id="{C051F03A-65F9-A4C4-6F03-95E39C762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7B924-33BF-A3E6-CC6D-8B81FD99F2D6}"/>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16073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31F43-060B-1DF0-1BB0-6351392866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36D33E-9BB7-DBCA-90EB-5952DC661F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8C9E7-F484-5A88-FBDC-CD2A01FF136B}"/>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5" name="Footer Placeholder 4">
            <a:extLst>
              <a:ext uri="{FF2B5EF4-FFF2-40B4-BE49-F238E27FC236}">
                <a16:creationId xmlns:a16="http://schemas.microsoft.com/office/drawing/2014/main" id="{9E5D0467-0F1B-4AE4-0CCC-EB112F1A8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8DE5E-414A-78E6-606F-04594CB08A7F}"/>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87989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8AE44-EE67-B417-C519-47A7DB8515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230334-8DAB-B6BC-13C1-4421E65E29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8081CF-BD7F-3772-AB6D-1C770181AFAD}"/>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5" name="Footer Placeholder 4">
            <a:extLst>
              <a:ext uri="{FF2B5EF4-FFF2-40B4-BE49-F238E27FC236}">
                <a16:creationId xmlns:a16="http://schemas.microsoft.com/office/drawing/2014/main" id="{79C152A3-5D41-057B-9988-08058F78B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D8AAA2-5ECA-011E-BF2A-7EA571A9E8AA}"/>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054145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6D8E6-F235-0DB2-EA32-45E0F8B746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D21ED8-087D-2FA6-3028-DB6A1B546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A4D031-A434-7D22-44C7-6476DC84E306}"/>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5" name="Footer Placeholder 4">
            <a:extLst>
              <a:ext uri="{FF2B5EF4-FFF2-40B4-BE49-F238E27FC236}">
                <a16:creationId xmlns:a16="http://schemas.microsoft.com/office/drawing/2014/main" id="{C4C426CB-303C-B2E4-433D-DE9D35ABC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87132-9D1C-FF62-4C36-DEA0827F5E5B}"/>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1852760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F926-7578-79C8-24A0-ED3E6A6DC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F4915C-2746-C2BE-FCEC-6116064572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BBA926-D6B7-B982-1775-DC50FBEEDA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41C112-5FFA-3AC0-62EA-022383A05B3A}"/>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6" name="Footer Placeholder 5">
            <a:extLst>
              <a:ext uri="{FF2B5EF4-FFF2-40B4-BE49-F238E27FC236}">
                <a16:creationId xmlns:a16="http://schemas.microsoft.com/office/drawing/2014/main" id="{6D65D966-D36E-2DFF-5BB7-4D9EB61ED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39DB0-1D2D-6B24-CEC4-5780357DB3E4}"/>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4958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3906-09B0-6772-AEE3-08D233A631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565851-DC69-775A-3254-2E86D311AE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D5E406-A246-ABB7-F842-C7F967595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8F7306-14E5-9533-87BD-5827001CC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3ABA9A-37D4-198B-07A6-E3338AECCC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5E054B-0FDD-2E0B-AAAB-494B89D1ADD6}"/>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8" name="Footer Placeholder 7">
            <a:extLst>
              <a:ext uri="{FF2B5EF4-FFF2-40B4-BE49-F238E27FC236}">
                <a16:creationId xmlns:a16="http://schemas.microsoft.com/office/drawing/2014/main" id="{5C02DE3C-BB61-4DDD-8509-3BD48A1D50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BEBDD-D0AE-1370-5567-A96A6596F3C7}"/>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98930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86E2-A0CC-8B00-7592-27BAD1A4B0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2B27D2-D384-9540-E5BD-EE2A0810156C}"/>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4" name="Footer Placeholder 3">
            <a:extLst>
              <a:ext uri="{FF2B5EF4-FFF2-40B4-BE49-F238E27FC236}">
                <a16:creationId xmlns:a16="http://schemas.microsoft.com/office/drawing/2014/main" id="{91C3F138-43F5-ABA4-2F0C-5107D1B184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ECD5BF-9BD3-69A1-4DEA-D73EE71220DF}"/>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108485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9303C7-BCAF-6CFE-C247-94A28393FD55}"/>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3" name="Footer Placeholder 2">
            <a:extLst>
              <a:ext uri="{FF2B5EF4-FFF2-40B4-BE49-F238E27FC236}">
                <a16:creationId xmlns:a16="http://schemas.microsoft.com/office/drawing/2014/main" id="{8F3D0D85-88D7-A280-0556-CEE4ECBA5C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1E93E8-A730-C7B5-66D9-DEFCF76F930C}"/>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365155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3ABC-E236-DAD2-7ACE-C8852F34F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D12FC6-7D01-8368-090D-7A57A8BD7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38BC13-A98B-C733-8382-ECAAE7458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1F0DF4-E247-422F-5F8F-80BDA3B5DCC5}"/>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6" name="Footer Placeholder 5">
            <a:extLst>
              <a:ext uri="{FF2B5EF4-FFF2-40B4-BE49-F238E27FC236}">
                <a16:creationId xmlns:a16="http://schemas.microsoft.com/office/drawing/2014/main" id="{21C86507-D7B1-9C5D-790A-7773ECB02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C29D60-3F8D-E775-E44A-E3E9E502E6C1}"/>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3484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F5AB-C57F-AE9E-30AE-211C391DE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134D52-798D-8C0B-9405-F2F0ECCF8F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8D2779-A99F-46D2-E826-4050212D6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12B99-7F2D-7583-3948-3C258A23733E}"/>
              </a:ext>
            </a:extLst>
          </p:cNvPr>
          <p:cNvSpPr>
            <a:spLocks noGrp="1"/>
          </p:cNvSpPr>
          <p:nvPr>
            <p:ph type="dt" sz="half" idx="10"/>
          </p:nvPr>
        </p:nvSpPr>
        <p:spPr/>
        <p:txBody>
          <a:bodyPr/>
          <a:lstStyle/>
          <a:p>
            <a:fld id="{772DFEEB-2708-4CE3-824B-79324F2FB2F5}" type="datetimeFigureOut">
              <a:rPr lang="en-US" smtClean="0"/>
              <a:t>6/6/2025</a:t>
            </a:fld>
            <a:endParaRPr lang="en-US"/>
          </a:p>
        </p:txBody>
      </p:sp>
      <p:sp>
        <p:nvSpPr>
          <p:cNvPr id="6" name="Footer Placeholder 5">
            <a:extLst>
              <a:ext uri="{FF2B5EF4-FFF2-40B4-BE49-F238E27FC236}">
                <a16:creationId xmlns:a16="http://schemas.microsoft.com/office/drawing/2014/main" id="{2F9AD249-D3FF-C203-1C6F-A6BC85F2F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3D0EF-3AA3-483D-C7BE-71D3F38A7E7C}"/>
              </a:ext>
            </a:extLst>
          </p:cNvPr>
          <p:cNvSpPr>
            <a:spLocks noGrp="1"/>
          </p:cNvSpPr>
          <p:nvPr>
            <p:ph type="sldNum" sz="quarter" idx="12"/>
          </p:nvPr>
        </p:nvSpPr>
        <p:spPr/>
        <p:txBody>
          <a:bodyPr/>
          <a:lstStyle/>
          <a:p>
            <a:fld id="{31A8C24A-4D09-4EFF-920D-BAFF40C3E82C}" type="slidenum">
              <a:rPr lang="en-US" smtClean="0"/>
              <a:t>‹#›</a:t>
            </a:fld>
            <a:endParaRPr lang="en-US"/>
          </a:p>
        </p:txBody>
      </p:sp>
    </p:spTree>
    <p:extLst>
      <p:ext uri="{BB962C8B-B14F-4D97-AF65-F5344CB8AC3E}">
        <p14:creationId xmlns:p14="http://schemas.microsoft.com/office/powerpoint/2010/main" val="216195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D0FAE5-4CF1-BC22-9F31-046541DBB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F9F20D-F390-66D6-9656-F64DC8034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4BF32-3B7A-1A33-D004-9080D1BA1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DFEEB-2708-4CE3-824B-79324F2FB2F5}" type="datetimeFigureOut">
              <a:rPr lang="en-US" smtClean="0"/>
              <a:t>6/6/2025</a:t>
            </a:fld>
            <a:endParaRPr lang="en-US"/>
          </a:p>
        </p:txBody>
      </p:sp>
      <p:sp>
        <p:nvSpPr>
          <p:cNvPr id="5" name="Footer Placeholder 4">
            <a:extLst>
              <a:ext uri="{FF2B5EF4-FFF2-40B4-BE49-F238E27FC236}">
                <a16:creationId xmlns:a16="http://schemas.microsoft.com/office/drawing/2014/main" id="{1F15A788-42A8-D9F9-9E0C-1D67B58B7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35BD1-413D-C68B-8FCB-6970C4773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8C24A-4D09-4EFF-920D-BAFF40C3E82C}" type="slidenum">
              <a:rPr lang="en-US" smtClean="0"/>
              <a:t>‹#›</a:t>
            </a:fld>
            <a:endParaRPr lang="en-US"/>
          </a:p>
        </p:txBody>
      </p:sp>
    </p:spTree>
    <p:extLst>
      <p:ext uri="{BB962C8B-B14F-4D97-AF65-F5344CB8AC3E}">
        <p14:creationId xmlns:p14="http://schemas.microsoft.com/office/powerpoint/2010/main" val="2926501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perkins.org/resource/how-write-alt-text-and-image-descriptions-visually-impair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ebaim.org/techniques/alttext/media/generic_link.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help.x.com/en/using-x/add-image-descrip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perkins.org/resource/how-write-alt-text-and-image-descriptions-visually-impaired/" TargetMode="External"/><Relationship Id="rId5" Type="http://schemas.openxmlformats.org/officeDocument/2006/relationships/hyperlink" Target="https://www.facebook.com/help/214124458607871?helpref=faq_content" TargetMode="External"/><Relationship Id="rId4" Type="http://schemas.openxmlformats.org/officeDocument/2006/relationships/hyperlink" Target="https://help.instagram.com/503708446705527/?helpref=uf_shar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ebaim.org/resources/contrastchecker/" TargetMode="External"/><Relationship Id="rId3" Type="http://schemas.openxmlformats.org/officeDocument/2006/relationships/hyperlink" Target="https://www.tpgi.com/color-contrast-checker/" TargetMode="External"/><Relationship Id="rId7" Type="http://schemas.openxmlformats.org/officeDocument/2006/relationships/image" Target="../media/image26.png"/><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hyperlink" Target="http://coloursimulations.com/guide.html" TargetMode="External"/><Relationship Id="rId5" Type="http://schemas.openxmlformats.org/officeDocument/2006/relationships/hyperlink" Target="https://toolness.github.io/color-contrast-pal/" TargetMode="External"/><Relationship Id="rId10" Type="http://schemas.openxmlformats.org/officeDocument/2006/relationships/image" Target="../media/image27.png"/><Relationship Id="rId4" Type="http://schemas.openxmlformats.org/officeDocument/2006/relationships/image" Target="../media/image24.jpg"/><Relationship Id="rId9" Type="http://schemas.openxmlformats.org/officeDocument/2006/relationships/hyperlink" Target="https://contrast-grid.eightshapes.com/?version=1.1.0&amp;background-colors=&amp;foreground-colors=%23000E2F%0D%0A%237C878E%0D%0A%23FFFFFF%0D%0A%23000000%0D%0A&amp;es-color-form__tile-size=large&amp;es-color-form__show-contrast=aaa&amp;es-color-form__show-contrast=aa"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AAAE3-2147-C5B6-3BF3-14699AF63799}"/>
              </a:ext>
            </a:extLst>
          </p:cNvPr>
          <p:cNvSpPr>
            <a:spLocks noGrp="1"/>
          </p:cNvSpPr>
          <p:nvPr>
            <p:ph type="ctrTitle"/>
          </p:nvPr>
        </p:nvSpPr>
        <p:spPr>
          <a:xfrm>
            <a:off x="609599" y="891182"/>
            <a:ext cx="10983687" cy="1956682"/>
          </a:xfrm>
        </p:spPr>
        <p:txBody>
          <a:bodyPr anchor="b">
            <a:normAutofit/>
          </a:bodyPr>
          <a:lstStyle/>
          <a:p>
            <a:pPr algn="l"/>
            <a:r>
              <a:rPr lang="en-US" sz="6600" b="1" dirty="0"/>
              <a:t>Digital Accessibility</a:t>
            </a:r>
            <a:br>
              <a:rPr lang="en-US" sz="6600" b="1" dirty="0"/>
            </a:br>
            <a:r>
              <a:rPr lang="en-US" sz="4400" b="1" dirty="0"/>
              <a:t>Create an Inclusive and Accessible Experience </a:t>
            </a:r>
            <a:endParaRPr lang="en-US" sz="6600" b="1" dirty="0"/>
          </a:p>
        </p:txBody>
      </p:sp>
      <p:sp>
        <p:nvSpPr>
          <p:cNvPr id="3" name="Subtitle 2">
            <a:extLst>
              <a:ext uri="{FF2B5EF4-FFF2-40B4-BE49-F238E27FC236}">
                <a16:creationId xmlns:a16="http://schemas.microsoft.com/office/drawing/2014/main" id="{EE536143-F33D-84A9-DC3A-9728D7DB529C}"/>
              </a:ext>
            </a:extLst>
          </p:cNvPr>
          <p:cNvSpPr>
            <a:spLocks noGrp="1"/>
          </p:cNvSpPr>
          <p:nvPr>
            <p:ph type="subTitle" idx="1"/>
          </p:nvPr>
        </p:nvSpPr>
        <p:spPr>
          <a:xfrm>
            <a:off x="609599" y="3415729"/>
            <a:ext cx="10112829" cy="1126680"/>
          </a:xfrm>
        </p:spPr>
        <p:txBody>
          <a:bodyPr vert="horz" lIns="91440" tIns="45720" rIns="91440" bIns="45720" rtlCol="0" anchor="t">
            <a:normAutofit/>
          </a:bodyPr>
          <a:lstStyle/>
          <a:p>
            <a:pPr algn="l"/>
            <a:r>
              <a:rPr lang="en-US" sz="4400" b="1" dirty="0">
                <a:latin typeface="+mj-lt"/>
                <a:ea typeface="+mj-ea"/>
                <a:cs typeface="+mj-cs"/>
              </a:rPr>
              <a:t>Alt Text for Images</a:t>
            </a:r>
          </a:p>
        </p:txBody>
      </p:sp>
      <p:sp>
        <p:nvSpPr>
          <p:cNvPr id="3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03192" y="3056985"/>
            <a:ext cx="9601200" cy="32451"/>
          </a:xfrm>
          <a:custGeom>
            <a:avLst/>
            <a:gdLst>
              <a:gd name="connsiteX0" fmla="*/ 0 w 9601200"/>
              <a:gd name="connsiteY0" fmla="*/ 0 h 32451"/>
              <a:gd name="connsiteX1" fmla="*/ 781812 w 9601200"/>
              <a:gd name="connsiteY1" fmla="*/ 0 h 32451"/>
              <a:gd name="connsiteX2" fmla="*/ 1371600 w 9601200"/>
              <a:gd name="connsiteY2" fmla="*/ 0 h 32451"/>
              <a:gd name="connsiteX3" fmla="*/ 2057400 w 9601200"/>
              <a:gd name="connsiteY3" fmla="*/ 0 h 32451"/>
              <a:gd name="connsiteX4" fmla="*/ 2935224 w 9601200"/>
              <a:gd name="connsiteY4" fmla="*/ 0 h 32451"/>
              <a:gd name="connsiteX5" fmla="*/ 3429000 w 9601200"/>
              <a:gd name="connsiteY5" fmla="*/ 0 h 32451"/>
              <a:gd name="connsiteX6" fmla="*/ 4210812 w 9601200"/>
              <a:gd name="connsiteY6" fmla="*/ 0 h 32451"/>
              <a:gd name="connsiteX7" fmla="*/ 4704588 w 9601200"/>
              <a:gd name="connsiteY7" fmla="*/ 0 h 32451"/>
              <a:gd name="connsiteX8" fmla="*/ 5390388 w 9601200"/>
              <a:gd name="connsiteY8" fmla="*/ 0 h 32451"/>
              <a:gd name="connsiteX9" fmla="*/ 6172200 w 9601200"/>
              <a:gd name="connsiteY9" fmla="*/ 0 h 32451"/>
              <a:gd name="connsiteX10" fmla="*/ 6569964 w 9601200"/>
              <a:gd name="connsiteY10" fmla="*/ 0 h 32451"/>
              <a:gd name="connsiteX11" fmla="*/ 6967728 w 9601200"/>
              <a:gd name="connsiteY11" fmla="*/ 0 h 32451"/>
              <a:gd name="connsiteX12" fmla="*/ 7845552 w 9601200"/>
              <a:gd name="connsiteY12" fmla="*/ 0 h 32451"/>
              <a:gd name="connsiteX13" fmla="*/ 8531352 w 9601200"/>
              <a:gd name="connsiteY13" fmla="*/ 0 h 32451"/>
              <a:gd name="connsiteX14" fmla="*/ 8929116 w 9601200"/>
              <a:gd name="connsiteY14" fmla="*/ 0 h 32451"/>
              <a:gd name="connsiteX15" fmla="*/ 9601200 w 9601200"/>
              <a:gd name="connsiteY15" fmla="*/ 0 h 32451"/>
              <a:gd name="connsiteX16" fmla="*/ 9601200 w 9601200"/>
              <a:gd name="connsiteY16" fmla="*/ 32451 h 32451"/>
              <a:gd name="connsiteX17" fmla="*/ 9107424 w 9601200"/>
              <a:gd name="connsiteY17" fmla="*/ 32451 h 32451"/>
              <a:gd name="connsiteX18" fmla="*/ 8421624 w 9601200"/>
              <a:gd name="connsiteY18" fmla="*/ 32451 h 32451"/>
              <a:gd name="connsiteX19" fmla="*/ 7543800 w 9601200"/>
              <a:gd name="connsiteY19" fmla="*/ 32451 h 32451"/>
              <a:gd name="connsiteX20" fmla="*/ 6665976 w 9601200"/>
              <a:gd name="connsiteY20" fmla="*/ 32451 h 32451"/>
              <a:gd name="connsiteX21" fmla="*/ 5884164 w 9601200"/>
              <a:gd name="connsiteY21" fmla="*/ 32451 h 32451"/>
              <a:gd name="connsiteX22" fmla="*/ 5102352 w 9601200"/>
              <a:gd name="connsiteY22" fmla="*/ 32451 h 32451"/>
              <a:gd name="connsiteX23" fmla="*/ 4320540 w 9601200"/>
              <a:gd name="connsiteY23" fmla="*/ 32451 h 32451"/>
              <a:gd name="connsiteX24" fmla="*/ 3826764 w 9601200"/>
              <a:gd name="connsiteY24" fmla="*/ 32451 h 32451"/>
              <a:gd name="connsiteX25" fmla="*/ 2948940 w 9601200"/>
              <a:gd name="connsiteY25" fmla="*/ 32451 h 32451"/>
              <a:gd name="connsiteX26" fmla="*/ 2263140 w 9601200"/>
              <a:gd name="connsiteY26" fmla="*/ 32451 h 32451"/>
              <a:gd name="connsiteX27" fmla="*/ 1865376 w 9601200"/>
              <a:gd name="connsiteY27" fmla="*/ 32451 h 32451"/>
              <a:gd name="connsiteX28" fmla="*/ 1179576 w 9601200"/>
              <a:gd name="connsiteY28" fmla="*/ 32451 h 32451"/>
              <a:gd name="connsiteX29" fmla="*/ 589788 w 9601200"/>
              <a:gd name="connsiteY29" fmla="*/ 32451 h 32451"/>
              <a:gd name="connsiteX30" fmla="*/ 0 w 9601200"/>
              <a:gd name="connsiteY30" fmla="*/ 32451 h 32451"/>
              <a:gd name="connsiteX31" fmla="*/ 0 w 9601200"/>
              <a:gd name="connsiteY31" fmla="*/ 0 h 3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01200" h="32451" fill="none" extrusionOk="0">
                <a:moveTo>
                  <a:pt x="0" y="0"/>
                </a:moveTo>
                <a:cubicBezTo>
                  <a:pt x="256718" y="37383"/>
                  <a:pt x="416693" y="-11498"/>
                  <a:pt x="781812" y="0"/>
                </a:cubicBezTo>
                <a:cubicBezTo>
                  <a:pt x="1146931" y="11498"/>
                  <a:pt x="1235168" y="-4543"/>
                  <a:pt x="1371600" y="0"/>
                </a:cubicBezTo>
                <a:cubicBezTo>
                  <a:pt x="1508032" y="4543"/>
                  <a:pt x="1777190" y="23569"/>
                  <a:pt x="2057400" y="0"/>
                </a:cubicBezTo>
                <a:cubicBezTo>
                  <a:pt x="2337610" y="-23569"/>
                  <a:pt x="2579096" y="4210"/>
                  <a:pt x="2935224" y="0"/>
                </a:cubicBezTo>
                <a:cubicBezTo>
                  <a:pt x="3291352" y="-4210"/>
                  <a:pt x="3327567" y="1217"/>
                  <a:pt x="3429000" y="0"/>
                </a:cubicBezTo>
                <a:cubicBezTo>
                  <a:pt x="3530433" y="-1217"/>
                  <a:pt x="3917691" y="23392"/>
                  <a:pt x="4210812" y="0"/>
                </a:cubicBezTo>
                <a:cubicBezTo>
                  <a:pt x="4503933" y="-23392"/>
                  <a:pt x="4523360" y="12933"/>
                  <a:pt x="4704588" y="0"/>
                </a:cubicBezTo>
                <a:cubicBezTo>
                  <a:pt x="4885816" y="-12933"/>
                  <a:pt x="5097033" y="28652"/>
                  <a:pt x="5390388" y="0"/>
                </a:cubicBezTo>
                <a:cubicBezTo>
                  <a:pt x="5683743" y="-28652"/>
                  <a:pt x="5788391" y="15143"/>
                  <a:pt x="6172200" y="0"/>
                </a:cubicBezTo>
                <a:cubicBezTo>
                  <a:pt x="6556009" y="-15143"/>
                  <a:pt x="6385944" y="-284"/>
                  <a:pt x="6569964" y="0"/>
                </a:cubicBezTo>
                <a:cubicBezTo>
                  <a:pt x="6753984" y="284"/>
                  <a:pt x="6873264" y="-8572"/>
                  <a:pt x="6967728" y="0"/>
                </a:cubicBezTo>
                <a:cubicBezTo>
                  <a:pt x="7062192" y="8572"/>
                  <a:pt x="7564293" y="38974"/>
                  <a:pt x="7845552" y="0"/>
                </a:cubicBezTo>
                <a:cubicBezTo>
                  <a:pt x="8126811" y="-38974"/>
                  <a:pt x="8358627" y="911"/>
                  <a:pt x="8531352" y="0"/>
                </a:cubicBezTo>
                <a:cubicBezTo>
                  <a:pt x="8704077" y="-911"/>
                  <a:pt x="8784868" y="8804"/>
                  <a:pt x="8929116" y="0"/>
                </a:cubicBezTo>
                <a:cubicBezTo>
                  <a:pt x="9073364" y="-8804"/>
                  <a:pt x="9425088" y="-7868"/>
                  <a:pt x="9601200" y="0"/>
                </a:cubicBezTo>
                <a:cubicBezTo>
                  <a:pt x="9599664" y="14853"/>
                  <a:pt x="9601213" y="22493"/>
                  <a:pt x="9601200" y="32451"/>
                </a:cubicBezTo>
                <a:cubicBezTo>
                  <a:pt x="9361375" y="26867"/>
                  <a:pt x="9305223" y="44856"/>
                  <a:pt x="9107424" y="32451"/>
                </a:cubicBezTo>
                <a:cubicBezTo>
                  <a:pt x="8909625" y="20046"/>
                  <a:pt x="8564324" y="47543"/>
                  <a:pt x="8421624" y="32451"/>
                </a:cubicBezTo>
                <a:cubicBezTo>
                  <a:pt x="8278924" y="17359"/>
                  <a:pt x="7842683" y="19566"/>
                  <a:pt x="7543800" y="32451"/>
                </a:cubicBezTo>
                <a:cubicBezTo>
                  <a:pt x="7244917" y="45336"/>
                  <a:pt x="7064863" y="44209"/>
                  <a:pt x="6665976" y="32451"/>
                </a:cubicBezTo>
                <a:cubicBezTo>
                  <a:pt x="6267089" y="20693"/>
                  <a:pt x="6127646" y="61271"/>
                  <a:pt x="5884164" y="32451"/>
                </a:cubicBezTo>
                <a:cubicBezTo>
                  <a:pt x="5640682" y="3631"/>
                  <a:pt x="5373731" y="38738"/>
                  <a:pt x="5102352" y="32451"/>
                </a:cubicBezTo>
                <a:cubicBezTo>
                  <a:pt x="4830973" y="26164"/>
                  <a:pt x="4585562" y="33602"/>
                  <a:pt x="4320540" y="32451"/>
                </a:cubicBezTo>
                <a:cubicBezTo>
                  <a:pt x="4055518" y="31300"/>
                  <a:pt x="3983410" y="26532"/>
                  <a:pt x="3826764" y="32451"/>
                </a:cubicBezTo>
                <a:cubicBezTo>
                  <a:pt x="3670118" y="38370"/>
                  <a:pt x="3372270" y="47010"/>
                  <a:pt x="2948940" y="32451"/>
                </a:cubicBezTo>
                <a:cubicBezTo>
                  <a:pt x="2525610" y="17892"/>
                  <a:pt x="2504665" y="55326"/>
                  <a:pt x="2263140" y="32451"/>
                </a:cubicBezTo>
                <a:cubicBezTo>
                  <a:pt x="2021615" y="9576"/>
                  <a:pt x="1996479" y="16530"/>
                  <a:pt x="1865376" y="32451"/>
                </a:cubicBezTo>
                <a:cubicBezTo>
                  <a:pt x="1734273" y="48372"/>
                  <a:pt x="1342480" y="24509"/>
                  <a:pt x="1179576" y="32451"/>
                </a:cubicBezTo>
                <a:cubicBezTo>
                  <a:pt x="1016672" y="40393"/>
                  <a:pt x="800288" y="26726"/>
                  <a:pt x="589788" y="32451"/>
                </a:cubicBezTo>
                <a:cubicBezTo>
                  <a:pt x="379288" y="38176"/>
                  <a:pt x="167557" y="48799"/>
                  <a:pt x="0" y="32451"/>
                </a:cubicBezTo>
                <a:cubicBezTo>
                  <a:pt x="-977" y="18973"/>
                  <a:pt x="1269" y="10609"/>
                  <a:pt x="0" y="0"/>
                </a:cubicBezTo>
                <a:close/>
              </a:path>
              <a:path w="9601200" h="32451" stroke="0" extrusionOk="0">
                <a:moveTo>
                  <a:pt x="0" y="0"/>
                </a:moveTo>
                <a:cubicBezTo>
                  <a:pt x="280995" y="5266"/>
                  <a:pt x="371446" y="-382"/>
                  <a:pt x="589788" y="0"/>
                </a:cubicBezTo>
                <a:cubicBezTo>
                  <a:pt x="808130" y="382"/>
                  <a:pt x="858258" y="-18623"/>
                  <a:pt x="987552" y="0"/>
                </a:cubicBezTo>
                <a:cubicBezTo>
                  <a:pt x="1116846" y="18623"/>
                  <a:pt x="1562126" y="19992"/>
                  <a:pt x="1865376" y="0"/>
                </a:cubicBezTo>
                <a:cubicBezTo>
                  <a:pt x="2168626" y="-19992"/>
                  <a:pt x="2173207" y="-14839"/>
                  <a:pt x="2455164" y="0"/>
                </a:cubicBezTo>
                <a:cubicBezTo>
                  <a:pt x="2737121" y="14839"/>
                  <a:pt x="2844905" y="-24874"/>
                  <a:pt x="3044952" y="0"/>
                </a:cubicBezTo>
                <a:cubicBezTo>
                  <a:pt x="3244999" y="24874"/>
                  <a:pt x="3510382" y="-31740"/>
                  <a:pt x="3922776" y="0"/>
                </a:cubicBezTo>
                <a:cubicBezTo>
                  <a:pt x="4335170" y="31740"/>
                  <a:pt x="4232619" y="-8246"/>
                  <a:pt x="4416552" y="0"/>
                </a:cubicBezTo>
                <a:cubicBezTo>
                  <a:pt x="4600485" y="8246"/>
                  <a:pt x="5077705" y="14602"/>
                  <a:pt x="5294376" y="0"/>
                </a:cubicBezTo>
                <a:cubicBezTo>
                  <a:pt x="5511047" y="-14602"/>
                  <a:pt x="5854574" y="-36808"/>
                  <a:pt x="6172200" y="0"/>
                </a:cubicBezTo>
                <a:cubicBezTo>
                  <a:pt x="6489826" y="36808"/>
                  <a:pt x="6640797" y="-28229"/>
                  <a:pt x="6858000" y="0"/>
                </a:cubicBezTo>
                <a:cubicBezTo>
                  <a:pt x="7075203" y="28229"/>
                  <a:pt x="7493069" y="37864"/>
                  <a:pt x="7735824" y="0"/>
                </a:cubicBezTo>
                <a:cubicBezTo>
                  <a:pt x="7978579" y="-37864"/>
                  <a:pt x="8062735" y="-8927"/>
                  <a:pt x="8325612" y="0"/>
                </a:cubicBezTo>
                <a:cubicBezTo>
                  <a:pt x="8588489" y="8927"/>
                  <a:pt x="8772334" y="-24525"/>
                  <a:pt x="8915400" y="0"/>
                </a:cubicBezTo>
                <a:cubicBezTo>
                  <a:pt x="9058466" y="24525"/>
                  <a:pt x="9379721" y="-16545"/>
                  <a:pt x="9601200" y="0"/>
                </a:cubicBezTo>
                <a:cubicBezTo>
                  <a:pt x="9600917" y="7792"/>
                  <a:pt x="9601132" y="23154"/>
                  <a:pt x="9601200" y="32451"/>
                </a:cubicBezTo>
                <a:cubicBezTo>
                  <a:pt x="9395232" y="34662"/>
                  <a:pt x="9242068" y="13038"/>
                  <a:pt x="8915400" y="32451"/>
                </a:cubicBezTo>
                <a:cubicBezTo>
                  <a:pt x="8588732" y="51864"/>
                  <a:pt x="8402658" y="63571"/>
                  <a:pt x="8037576" y="32451"/>
                </a:cubicBezTo>
                <a:cubicBezTo>
                  <a:pt x="7672494" y="1331"/>
                  <a:pt x="7572539" y="7611"/>
                  <a:pt x="7351776" y="32451"/>
                </a:cubicBezTo>
                <a:cubicBezTo>
                  <a:pt x="7131013" y="57291"/>
                  <a:pt x="7122894" y="40473"/>
                  <a:pt x="6954012" y="32451"/>
                </a:cubicBezTo>
                <a:cubicBezTo>
                  <a:pt x="6785130" y="24429"/>
                  <a:pt x="6658722" y="50326"/>
                  <a:pt x="6460236" y="32451"/>
                </a:cubicBezTo>
                <a:cubicBezTo>
                  <a:pt x="6261750" y="14576"/>
                  <a:pt x="5802479" y="70656"/>
                  <a:pt x="5582412" y="32451"/>
                </a:cubicBezTo>
                <a:cubicBezTo>
                  <a:pt x="5362345" y="-5754"/>
                  <a:pt x="5234085" y="54574"/>
                  <a:pt x="4896612" y="32451"/>
                </a:cubicBezTo>
                <a:cubicBezTo>
                  <a:pt x="4559139" y="10328"/>
                  <a:pt x="4579815" y="36217"/>
                  <a:pt x="4402836" y="32451"/>
                </a:cubicBezTo>
                <a:cubicBezTo>
                  <a:pt x="4225857" y="28685"/>
                  <a:pt x="3992334" y="51907"/>
                  <a:pt x="3717036" y="32451"/>
                </a:cubicBezTo>
                <a:cubicBezTo>
                  <a:pt x="3441738" y="12995"/>
                  <a:pt x="3483607" y="33520"/>
                  <a:pt x="3319272" y="32451"/>
                </a:cubicBezTo>
                <a:cubicBezTo>
                  <a:pt x="3154937" y="31382"/>
                  <a:pt x="3117911" y="32659"/>
                  <a:pt x="2921508" y="32451"/>
                </a:cubicBezTo>
                <a:cubicBezTo>
                  <a:pt x="2725105" y="32243"/>
                  <a:pt x="2526116" y="31373"/>
                  <a:pt x="2235708" y="32451"/>
                </a:cubicBezTo>
                <a:cubicBezTo>
                  <a:pt x="1945300" y="33529"/>
                  <a:pt x="1933196" y="12722"/>
                  <a:pt x="1741932" y="32451"/>
                </a:cubicBezTo>
                <a:cubicBezTo>
                  <a:pt x="1550668" y="52180"/>
                  <a:pt x="1222657" y="41643"/>
                  <a:pt x="960120" y="32451"/>
                </a:cubicBezTo>
                <a:cubicBezTo>
                  <a:pt x="697583" y="23259"/>
                  <a:pt x="442145" y="73321"/>
                  <a:pt x="0" y="32451"/>
                </a:cubicBezTo>
                <a:cubicBezTo>
                  <a:pt x="-1141" y="22441"/>
                  <a:pt x="-189" y="123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descr="UConn logo">
            <a:extLst>
              <a:ext uri="{FF2B5EF4-FFF2-40B4-BE49-F238E27FC236}">
                <a16:creationId xmlns:a16="http://schemas.microsoft.com/office/drawing/2014/main" id="{86019C4A-AE84-511D-0922-E85B8EDB6F09}"/>
              </a:ext>
            </a:extLst>
          </p:cNvPr>
          <p:cNvGrpSpPr/>
          <p:nvPr/>
        </p:nvGrpSpPr>
        <p:grpSpPr>
          <a:xfrm>
            <a:off x="-3048" y="5991702"/>
            <a:ext cx="12192000" cy="866298"/>
            <a:chOff x="-3048" y="5991702"/>
            <a:chExt cx="12192000" cy="866298"/>
          </a:xfrm>
        </p:grpSpPr>
        <p:pic>
          <p:nvPicPr>
            <p:cNvPr id="6" name="Picture 5">
              <a:extLst>
                <a:ext uri="{FF2B5EF4-FFF2-40B4-BE49-F238E27FC236}">
                  <a16:creationId xmlns:a16="http://schemas.microsoft.com/office/drawing/2014/main" id="{D2E6676A-A65B-471E-8D11-7EA57C2D69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48" y="5991702"/>
              <a:ext cx="12192000" cy="866298"/>
            </a:xfrm>
            <a:prstGeom prst="rect">
              <a:avLst/>
            </a:prstGeom>
          </p:spPr>
        </p:pic>
        <p:pic>
          <p:nvPicPr>
            <p:cNvPr id="5" name="Picture 4">
              <a:extLst>
                <a:ext uri="{FF2B5EF4-FFF2-40B4-BE49-F238E27FC236}">
                  <a16:creationId xmlns:a16="http://schemas.microsoft.com/office/drawing/2014/main" id="{1E05C4CC-31D2-1174-F5BF-5F1A2A38917C}"/>
                </a:ext>
              </a:extLst>
            </p:cNvPr>
            <p:cNvPicPr>
              <a:picLocks noChangeAspect="1"/>
            </p:cNvPicPr>
            <p:nvPr/>
          </p:nvPicPr>
          <p:blipFill>
            <a:blip r:embed="rId3"/>
            <a:stretch>
              <a:fillRect/>
            </a:stretch>
          </p:blipFill>
          <p:spPr>
            <a:xfrm>
              <a:off x="205069" y="6041933"/>
              <a:ext cx="4504762" cy="733333"/>
            </a:xfrm>
            <a:prstGeom prst="rect">
              <a:avLst/>
            </a:prstGeom>
          </p:spPr>
        </p:pic>
      </p:grpSp>
    </p:spTree>
    <p:extLst>
      <p:ext uri="{BB962C8B-B14F-4D97-AF65-F5344CB8AC3E}">
        <p14:creationId xmlns:p14="http://schemas.microsoft.com/office/powerpoint/2010/main" val="200210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9019251" cy="739881"/>
          </a:xfrm>
        </p:spPr>
        <p:txBody>
          <a:bodyPr vert="horz" lIns="91440" tIns="45720" rIns="91440" bIns="45720" rtlCol="0" anchor="b">
            <a:normAutofit/>
          </a:bodyPr>
          <a:lstStyle/>
          <a:p>
            <a:r>
              <a:rPr lang="en-US" sz="3100" b="1" dirty="0"/>
              <a:t>Linked Image without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297680" cy="18288"/>
          </a:xfrm>
          <a:custGeom>
            <a:avLst/>
            <a:gdLst>
              <a:gd name="connsiteX0" fmla="*/ 0 w 4297680"/>
              <a:gd name="connsiteY0" fmla="*/ 0 h 18288"/>
              <a:gd name="connsiteX1" fmla="*/ 570977 w 4297680"/>
              <a:gd name="connsiteY1" fmla="*/ 0 h 18288"/>
              <a:gd name="connsiteX2" fmla="*/ 1056001 w 4297680"/>
              <a:gd name="connsiteY2" fmla="*/ 0 h 18288"/>
              <a:gd name="connsiteX3" fmla="*/ 1584002 w 4297680"/>
              <a:gd name="connsiteY3" fmla="*/ 0 h 18288"/>
              <a:gd name="connsiteX4" fmla="*/ 2240933 w 4297680"/>
              <a:gd name="connsiteY4" fmla="*/ 0 h 18288"/>
              <a:gd name="connsiteX5" fmla="*/ 2811911 w 4297680"/>
              <a:gd name="connsiteY5" fmla="*/ 0 h 18288"/>
              <a:gd name="connsiteX6" fmla="*/ 3339911 w 4297680"/>
              <a:gd name="connsiteY6" fmla="*/ 0 h 18288"/>
              <a:gd name="connsiteX7" fmla="*/ 4297680 w 4297680"/>
              <a:gd name="connsiteY7" fmla="*/ 0 h 18288"/>
              <a:gd name="connsiteX8" fmla="*/ 4297680 w 4297680"/>
              <a:gd name="connsiteY8" fmla="*/ 18288 h 18288"/>
              <a:gd name="connsiteX9" fmla="*/ 3683726 w 4297680"/>
              <a:gd name="connsiteY9" fmla="*/ 18288 h 18288"/>
              <a:gd name="connsiteX10" fmla="*/ 3155725 w 4297680"/>
              <a:gd name="connsiteY10" fmla="*/ 18288 h 18288"/>
              <a:gd name="connsiteX11" fmla="*/ 2455817 w 4297680"/>
              <a:gd name="connsiteY11" fmla="*/ 18288 h 18288"/>
              <a:gd name="connsiteX12" fmla="*/ 1884840 w 4297680"/>
              <a:gd name="connsiteY12" fmla="*/ 18288 h 18288"/>
              <a:gd name="connsiteX13" fmla="*/ 1399816 w 4297680"/>
              <a:gd name="connsiteY13" fmla="*/ 18288 h 18288"/>
              <a:gd name="connsiteX14" fmla="*/ 742885 w 4297680"/>
              <a:gd name="connsiteY14" fmla="*/ 18288 h 18288"/>
              <a:gd name="connsiteX15" fmla="*/ 0 w 4297680"/>
              <a:gd name="connsiteY15" fmla="*/ 18288 h 18288"/>
              <a:gd name="connsiteX16" fmla="*/ 0 w 429768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97680" h="18288" fill="none" extrusionOk="0">
                <a:moveTo>
                  <a:pt x="0" y="0"/>
                </a:moveTo>
                <a:cubicBezTo>
                  <a:pt x="146094" y="3127"/>
                  <a:pt x="343759" y="7995"/>
                  <a:pt x="570977" y="0"/>
                </a:cubicBezTo>
                <a:cubicBezTo>
                  <a:pt x="798195" y="-7995"/>
                  <a:pt x="902759" y="-5796"/>
                  <a:pt x="1056001" y="0"/>
                </a:cubicBezTo>
                <a:cubicBezTo>
                  <a:pt x="1209243" y="5796"/>
                  <a:pt x="1470271" y="2638"/>
                  <a:pt x="1584002" y="0"/>
                </a:cubicBezTo>
                <a:cubicBezTo>
                  <a:pt x="1697733" y="-2638"/>
                  <a:pt x="1991197" y="-6858"/>
                  <a:pt x="2240933" y="0"/>
                </a:cubicBezTo>
                <a:cubicBezTo>
                  <a:pt x="2490669" y="6858"/>
                  <a:pt x="2572241" y="5883"/>
                  <a:pt x="2811911" y="0"/>
                </a:cubicBezTo>
                <a:cubicBezTo>
                  <a:pt x="3051581" y="-5883"/>
                  <a:pt x="3090318" y="15945"/>
                  <a:pt x="3339911" y="0"/>
                </a:cubicBezTo>
                <a:cubicBezTo>
                  <a:pt x="3589504" y="-15945"/>
                  <a:pt x="3977703" y="-10276"/>
                  <a:pt x="4297680" y="0"/>
                </a:cubicBezTo>
                <a:cubicBezTo>
                  <a:pt x="4298078" y="7429"/>
                  <a:pt x="4297660" y="10822"/>
                  <a:pt x="4297680" y="18288"/>
                </a:cubicBezTo>
                <a:cubicBezTo>
                  <a:pt x="4081357" y="36358"/>
                  <a:pt x="3955792" y="347"/>
                  <a:pt x="3683726" y="18288"/>
                </a:cubicBezTo>
                <a:cubicBezTo>
                  <a:pt x="3411660" y="36229"/>
                  <a:pt x="3338531" y="20937"/>
                  <a:pt x="3155725" y="18288"/>
                </a:cubicBezTo>
                <a:cubicBezTo>
                  <a:pt x="2972919" y="15639"/>
                  <a:pt x="2691140" y="6691"/>
                  <a:pt x="2455817" y="18288"/>
                </a:cubicBezTo>
                <a:cubicBezTo>
                  <a:pt x="2220494" y="29885"/>
                  <a:pt x="2080688" y="26106"/>
                  <a:pt x="1884840" y="18288"/>
                </a:cubicBezTo>
                <a:cubicBezTo>
                  <a:pt x="1688992" y="10470"/>
                  <a:pt x="1518621" y="21440"/>
                  <a:pt x="1399816" y="18288"/>
                </a:cubicBezTo>
                <a:cubicBezTo>
                  <a:pt x="1281011" y="15136"/>
                  <a:pt x="1059106" y="3500"/>
                  <a:pt x="742885" y="18288"/>
                </a:cubicBezTo>
                <a:cubicBezTo>
                  <a:pt x="426664" y="33076"/>
                  <a:pt x="233308" y="21070"/>
                  <a:pt x="0" y="18288"/>
                </a:cubicBezTo>
                <a:cubicBezTo>
                  <a:pt x="-591" y="13205"/>
                  <a:pt x="-663" y="6329"/>
                  <a:pt x="0" y="0"/>
                </a:cubicBezTo>
                <a:close/>
              </a:path>
              <a:path w="4297680" h="18288" stroke="0" extrusionOk="0">
                <a:moveTo>
                  <a:pt x="0" y="0"/>
                </a:moveTo>
                <a:cubicBezTo>
                  <a:pt x="156616" y="10208"/>
                  <a:pt x="416138" y="-17316"/>
                  <a:pt x="570977" y="0"/>
                </a:cubicBezTo>
                <a:cubicBezTo>
                  <a:pt x="725816" y="17316"/>
                  <a:pt x="933157" y="19502"/>
                  <a:pt x="1056001" y="0"/>
                </a:cubicBezTo>
                <a:cubicBezTo>
                  <a:pt x="1178845" y="-19502"/>
                  <a:pt x="1415269" y="21672"/>
                  <a:pt x="1755909" y="0"/>
                </a:cubicBezTo>
                <a:cubicBezTo>
                  <a:pt x="2096549" y="-21672"/>
                  <a:pt x="2106033" y="-16025"/>
                  <a:pt x="2326887" y="0"/>
                </a:cubicBezTo>
                <a:cubicBezTo>
                  <a:pt x="2547741" y="16025"/>
                  <a:pt x="2734471" y="-1301"/>
                  <a:pt x="2897864" y="0"/>
                </a:cubicBezTo>
                <a:cubicBezTo>
                  <a:pt x="3061257" y="1301"/>
                  <a:pt x="3437308" y="15004"/>
                  <a:pt x="3597772" y="0"/>
                </a:cubicBezTo>
                <a:cubicBezTo>
                  <a:pt x="3758236" y="-15004"/>
                  <a:pt x="4111396" y="-5814"/>
                  <a:pt x="4297680" y="0"/>
                </a:cubicBezTo>
                <a:cubicBezTo>
                  <a:pt x="4296794" y="5429"/>
                  <a:pt x="4298501" y="14046"/>
                  <a:pt x="4297680" y="18288"/>
                </a:cubicBezTo>
                <a:cubicBezTo>
                  <a:pt x="4105192" y="8335"/>
                  <a:pt x="4027408" y="44040"/>
                  <a:pt x="3769679" y="18288"/>
                </a:cubicBezTo>
                <a:cubicBezTo>
                  <a:pt x="3511950" y="-7464"/>
                  <a:pt x="3437812" y="5242"/>
                  <a:pt x="3155725" y="18288"/>
                </a:cubicBezTo>
                <a:cubicBezTo>
                  <a:pt x="2873638" y="31334"/>
                  <a:pt x="2780626" y="11165"/>
                  <a:pt x="2541771" y="18288"/>
                </a:cubicBezTo>
                <a:cubicBezTo>
                  <a:pt x="2302916" y="25411"/>
                  <a:pt x="2145438" y="37138"/>
                  <a:pt x="1970793" y="18288"/>
                </a:cubicBezTo>
                <a:cubicBezTo>
                  <a:pt x="1796148" y="-562"/>
                  <a:pt x="1583275" y="5366"/>
                  <a:pt x="1270885" y="18288"/>
                </a:cubicBezTo>
                <a:cubicBezTo>
                  <a:pt x="958495" y="31210"/>
                  <a:pt x="718406" y="2959"/>
                  <a:pt x="570977" y="18288"/>
                </a:cubicBezTo>
                <a:cubicBezTo>
                  <a:pt x="423548" y="33617"/>
                  <a:pt x="234119" y="21361"/>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an image showing an error because alt text is not included for the link.">
            <a:extLst>
              <a:ext uri="{FF2B5EF4-FFF2-40B4-BE49-F238E27FC236}">
                <a16:creationId xmlns:a16="http://schemas.microsoft.com/office/drawing/2014/main" id="{9982AE4E-EA14-B5A2-E8CB-161EC938767F}"/>
              </a:ext>
            </a:extLst>
          </p:cNvPr>
          <p:cNvPicPr>
            <a:picLocks noChangeAspect="1"/>
          </p:cNvPicPr>
          <p:nvPr/>
        </p:nvPicPr>
        <p:blipFill>
          <a:blip r:embed="rId2"/>
          <a:stretch>
            <a:fillRect/>
          </a:stretch>
        </p:blipFill>
        <p:spPr>
          <a:xfrm>
            <a:off x="922664" y="1800664"/>
            <a:ext cx="5255127" cy="408896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6EDA674-1A4D-0DDD-E5CB-88F5AF35F1DC}"/>
              </a:ext>
            </a:extLst>
          </p:cNvPr>
          <p:cNvSpPr txBox="1"/>
          <p:nvPr/>
        </p:nvSpPr>
        <p:spPr>
          <a:xfrm>
            <a:off x="6563890" y="2951946"/>
            <a:ext cx="5255127" cy="954107"/>
          </a:xfrm>
          <a:prstGeom prst="rect">
            <a:avLst/>
          </a:prstGeom>
          <a:noFill/>
        </p:spPr>
        <p:txBody>
          <a:bodyPr wrap="square" rtlCol="0">
            <a:spAutoFit/>
          </a:bodyPr>
          <a:lstStyle/>
          <a:p>
            <a:r>
              <a:rPr lang="en-US" sz="2800" dirty="0"/>
              <a:t>A linked image without alternative text results in an empty link.</a:t>
            </a:r>
          </a:p>
        </p:txBody>
      </p:sp>
    </p:spTree>
    <p:extLst>
      <p:ext uri="{BB962C8B-B14F-4D97-AF65-F5344CB8AC3E}">
        <p14:creationId xmlns:p14="http://schemas.microsoft.com/office/powerpoint/2010/main" val="112111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2" y="393380"/>
            <a:ext cx="8902881" cy="739881"/>
          </a:xfrm>
        </p:spPr>
        <p:txBody>
          <a:bodyPr vert="horz" lIns="91440" tIns="45720" rIns="91440" bIns="45720" rtlCol="0" anchor="b">
            <a:normAutofit fontScale="90000"/>
          </a:bodyPr>
          <a:lstStyle/>
          <a:p>
            <a:r>
              <a:rPr lang="en-US" sz="3100" b="1" dirty="0"/>
              <a:t>What to include when writing alt text and image descriptions</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8229600" cy="18288"/>
          </a:xfrm>
          <a:custGeom>
            <a:avLst/>
            <a:gdLst>
              <a:gd name="connsiteX0" fmla="*/ 0 w 8229600"/>
              <a:gd name="connsiteY0" fmla="*/ 0 h 18288"/>
              <a:gd name="connsiteX1" fmla="*/ 438912 w 8229600"/>
              <a:gd name="connsiteY1" fmla="*/ 0 h 18288"/>
              <a:gd name="connsiteX2" fmla="*/ 1207008 w 8229600"/>
              <a:gd name="connsiteY2" fmla="*/ 0 h 18288"/>
              <a:gd name="connsiteX3" fmla="*/ 1645920 w 8229600"/>
              <a:gd name="connsiteY3" fmla="*/ 0 h 18288"/>
              <a:gd name="connsiteX4" fmla="*/ 2249424 w 8229600"/>
              <a:gd name="connsiteY4" fmla="*/ 0 h 18288"/>
              <a:gd name="connsiteX5" fmla="*/ 3099816 w 8229600"/>
              <a:gd name="connsiteY5" fmla="*/ 0 h 18288"/>
              <a:gd name="connsiteX6" fmla="*/ 3785616 w 8229600"/>
              <a:gd name="connsiteY6" fmla="*/ 0 h 18288"/>
              <a:gd name="connsiteX7" fmla="*/ 4553712 w 8229600"/>
              <a:gd name="connsiteY7" fmla="*/ 0 h 18288"/>
              <a:gd name="connsiteX8" fmla="*/ 5157216 w 8229600"/>
              <a:gd name="connsiteY8" fmla="*/ 0 h 18288"/>
              <a:gd name="connsiteX9" fmla="*/ 5843016 w 8229600"/>
              <a:gd name="connsiteY9" fmla="*/ 0 h 18288"/>
              <a:gd name="connsiteX10" fmla="*/ 6693408 w 8229600"/>
              <a:gd name="connsiteY10" fmla="*/ 0 h 18288"/>
              <a:gd name="connsiteX11" fmla="*/ 7214616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187184 w 8229600"/>
              <a:gd name="connsiteY15" fmla="*/ 18288 h 18288"/>
              <a:gd name="connsiteX16" fmla="*/ 6501384 w 8229600"/>
              <a:gd name="connsiteY16" fmla="*/ 18288 h 18288"/>
              <a:gd name="connsiteX17" fmla="*/ 5980176 w 8229600"/>
              <a:gd name="connsiteY17" fmla="*/ 18288 h 18288"/>
              <a:gd name="connsiteX18" fmla="*/ 5294376 w 8229600"/>
              <a:gd name="connsiteY18" fmla="*/ 18288 h 18288"/>
              <a:gd name="connsiteX19" fmla="*/ 4608576 w 8229600"/>
              <a:gd name="connsiteY19" fmla="*/ 18288 h 18288"/>
              <a:gd name="connsiteX20" fmla="*/ 3922776 w 8229600"/>
              <a:gd name="connsiteY20" fmla="*/ 18288 h 18288"/>
              <a:gd name="connsiteX21" fmla="*/ 3236976 w 8229600"/>
              <a:gd name="connsiteY21" fmla="*/ 18288 h 18288"/>
              <a:gd name="connsiteX22" fmla="*/ 2633472 w 8229600"/>
              <a:gd name="connsiteY22" fmla="*/ 18288 h 18288"/>
              <a:gd name="connsiteX23" fmla="*/ 1865376 w 8229600"/>
              <a:gd name="connsiteY23" fmla="*/ 18288 h 18288"/>
              <a:gd name="connsiteX24" fmla="*/ 1179576 w 8229600"/>
              <a:gd name="connsiteY24" fmla="*/ 18288 h 18288"/>
              <a:gd name="connsiteX25" fmla="*/ 0 w 8229600"/>
              <a:gd name="connsiteY25" fmla="*/ 18288 h 18288"/>
              <a:gd name="connsiteX26" fmla="*/ 0 w 822960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29600" h="18288" fill="none" extrusionOk="0">
                <a:moveTo>
                  <a:pt x="0" y="0"/>
                </a:moveTo>
                <a:cubicBezTo>
                  <a:pt x="123940" y="-16479"/>
                  <a:pt x="280622" y="-5538"/>
                  <a:pt x="438912" y="0"/>
                </a:cubicBezTo>
                <a:cubicBezTo>
                  <a:pt x="597202" y="5538"/>
                  <a:pt x="1013618" y="-6931"/>
                  <a:pt x="1207008" y="0"/>
                </a:cubicBezTo>
                <a:cubicBezTo>
                  <a:pt x="1400398" y="6931"/>
                  <a:pt x="1527474" y="-11399"/>
                  <a:pt x="1645920" y="0"/>
                </a:cubicBezTo>
                <a:cubicBezTo>
                  <a:pt x="1764366" y="11399"/>
                  <a:pt x="1962682" y="-29640"/>
                  <a:pt x="2249424" y="0"/>
                </a:cubicBezTo>
                <a:cubicBezTo>
                  <a:pt x="2536166" y="29640"/>
                  <a:pt x="2748879" y="-41796"/>
                  <a:pt x="3099816" y="0"/>
                </a:cubicBezTo>
                <a:cubicBezTo>
                  <a:pt x="3450753" y="41796"/>
                  <a:pt x="3489658" y="-4322"/>
                  <a:pt x="3785616" y="0"/>
                </a:cubicBezTo>
                <a:cubicBezTo>
                  <a:pt x="4081574" y="4322"/>
                  <a:pt x="4199365" y="22106"/>
                  <a:pt x="4553712" y="0"/>
                </a:cubicBezTo>
                <a:cubicBezTo>
                  <a:pt x="4908059" y="-22106"/>
                  <a:pt x="5022657" y="-3857"/>
                  <a:pt x="5157216" y="0"/>
                </a:cubicBezTo>
                <a:cubicBezTo>
                  <a:pt x="5291775" y="3857"/>
                  <a:pt x="5562806" y="23569"/>
                  <a:pt x="5843016" y="0"/>
                </a:cubicBezTo>
                <a:cubicBezTo>
                  <a:pt x="6123226" y="-23569"/>
                  <a:pt x="6293063" y="-5391"/>
                  <a:pt x="6693408" y="0"/>
                </a:cubicBezTo>
                <a:cubicBezTo>
                  <a:pt x="7093753" y="5391"/>
                  <a:pt x="6976786" y="-19357"/>
                  <a:pt x="7214616" y="0"/>
                </a:cubicBezTo>
                <a:cubicBezTo>
                  <a:pt x="7452446" y="19357"/>
                  <a:pt x="7911283" y="6247"/>
                  <a:pt x="8229600" y="0"/>
                </a:cubicBezTo>
                <a:cubicBezTo>
                  <a:pt x="8229468" y="7702"/>
                  <a:pt x="8229388" y="13511"/>
                  <a:pt x="8229600" y="18288"/>
                </a:cubicBezTo>
                <a:cubicBezTo>
                  <a:pt x="8012295" y="24343"/>
                  <a:pt x="7913273" y="-8760"/>
                  <a:pt x="7626096" y="18288"/>
                </a:cubicBezTo>
                <a:cubicBezTo>
                  <a:pt x="7338919" y="45336"/>
                  <a:pt x="7305166" y="6530"/>
                  <a:pt x="7187184" y="18288"/>
                </a:cubicBezTo>
                <a:cubicBezTo>
                  <a:pt x="7069202" y="30046"/>
                  <a:pt x="6824063" y="19099"/>
                  <a:pt x="6501384" y="18288"/>
                </a:cubicBezTo>
                <a:cubicBezTo>
                  <a:pt x="6178705" y="17477"/>
                  <a:pt x="6182651" y="-7184"/>
                  <a:pt x="5980176" y="18288"/>
                </a:cubicBezTo>
                <a:cubicBezTo>
                  <a:pt x="5777701" y="43760"/>
                  <a:pt x="5470280" y="46710"/>
                  <a:pt x="5294376" y="18288"/>
                </a:cubicBezTo>
                <a:cubicBezTo>
                  <a:pt x="5118472" y="-10134"/>
                  <a:pt x="4747726" y="1593"/>
                  <a:pt x="4608576" y="18288"/>
                </a:cubicBezTo>
                <a:cubicBezTo>
                  <a:pt x="4469426" y="34983"/>
                  <a:pt x="4126593" y="29275"/>
                  <a:pt x="3922776" y="18288"/>
                </a:cubicBezTo>
                <a:cubicBezTo>
                  <a:pt x="3718959" y="7301"/>
                  <a:pt x="3540874" y="16360"/>
                  <a:pt x="3236976" y="18288"/>
                </a:cubicBezTo>
                <a:cubicBezTo>
                  <a:pt x="2933078" y="20216"/>
                  <a:pt x="2902416" y="9059"/>
                  <a:pt x="2633472" y="18288"/>
                </a:cubicBezTo>
                <a:cubicBezTo>
                  <a:pt x="2364528" y="27517"/>
                  <a:pt x="2107774" y="27950"/>
                  <a:pt x="1865376" y="18288"/>
                </a:cubicBezTo>
                <a:cubicBezTo>
                  <a:pt x="1622978" y="8626"/>
                  <a:pt x="1322276" y="33380"/>
                  <a:pt x="1179576" y="18288"/>
                </a:cubicBezTo>
                <a:cubicBezTo>
                  <a:pt x="1036876" y="3196"/>
                  <a:pt x="258257" y="53409"/>
                  <a:pt x="0" y="18288"/>
                </a:cubicBezTo>
                <a:cubicBezTo>
                  <a:pt x="129" y="13298"/>
                  <a:pt x="-675" y="6857"/>
                  <a:pt x="0" y="0"/>
                </a:cubicBezTo>
                <a:close/>
              </a:path>
              <a:path w="8229600" h="18288" stroke="0" extrusionOk="0">
                <a:moveTo>
                  <a:pt x="0" y="0"/>
                </a:moveTo>
                <a:cubicBezTo>
                  <a:pt x="238636" y="12810"/>
                  <a:pt x="403200" y="19506"/>
                  <a:pt x="603504" y="0"/>
                </a:cubicBezTo>
                <a:cubicBezTo>
                  <a:pt x="803808" y="-19506"/>
                  <a:pt x="940326" y="6751"/>
                  <a:pt x="1042416" y="0"/>
                </a:cubicBezTo>
                <a:cubicBezTo>
                  <a:pt x="1144506" y="-6751"/>
                  <a:pt x="1471412" y="-17041"/>
                  <a:pt x="1892808" y="0"/>
                </a:cubicBezTo>
                <a:cubicBezTo>
                  <a:pt x="2314204" y="17041"/>
                  <a:pt x="2314667" y="-22383"/>
                  <a:pt x="2496312" y="0"/>
                </a:cubicBezTo>
                <a:cubicBezTo>
                  <a:pt x="2677957" y="22383"/>
                  <a:pt x="2860124" y="19703"/>
                  <a:pt x="3099816" y="0"/>
                </a:cubicBezTo>
                <a:cubicBezTo>
                  <a:pt x="3339508" y="-19703"/>
                  <a:pt x="3691028" y="38211"/>
                  <a:pt x="3950208" y="0"/>
                </a:cubicBezTo>
                <a:cubicBezTo>
                  <a:pt x="4209388" y="-38211"/>
                  <a:pt x="4331939" y="-4131"/>
                  <a:pt x="4471416" y="0"/>
                </a:cubicBezTo>
                <a:cubicBezTo>
                  <a:pt x="4610893" y="4131"/>
                  <a:pt x="4904535" y="-11458"/>
                  <a:pt x="5321808" y="0"/>
                </a:cubicBezTo>
                <a:cubicBezTo>
                  <a:pt x="5739081" y="11458"/>
                  <a:pt x="5901047" y="11198"/>
                  <a:pt x="6172200" y="0"/>
                </a:cubicBezTo>
                <a:cubicBezTo>
                  <a:pt x="6443353" y="-11198"/>
                  <a:pt x="6640797" y="-28229"/>
                  <a:pt x="6858000" y="0"/>
                </a:cubicBezTo>
                <a:cubicBezTo>
                  <a:pt x="7075203" y="28229"/>
                  <a:pt x="7858682" y="7689"/>
                  <a:pt x="8229600" y="0"/>
                </a:cubicBezTo>
                <a:cubicBezTo>
                  <a:pt x="8229612" y="8833"/>
                  <a:pt x="8230140" y="9830"/>
                  <a:pt x="8229600" y="18288"/>
                </a:cubicBezTo>
                <a:cubicBezTo>
                  <a:pt x="8025440" y="31437"/>
                  <a:pt x="7982432" y="12182"/>
                  <a:pt x="7790688" y="18288"/>
                </a:cubicBezTo>
                <a:cubicBezTo>
                  <a:pt x="7598944" y="24394"/>
                  <a:pt x="7218591" y="-11087"/>
                  <a:pt x="6940296" y="18288"/>
                </a:cubicBezTo>
                <a:cubicBezTo>
                  <a:pt x="6662001" y="47663"/>
                  <a:pt x="6677012" y="39434"/>
                  <a:pt x="6419088" y="18288"/>
                </a:cubicBezTo>
                <a:cubicBezTo>
                  <a:pt x="6161164" y="-2858"/>
                  <a:pt x="6059956" y="-1125"/>
                  <a:pt x="5733288" y="18288"/>
                </a:cubicBezTo>
                <a:cubicBezTo>
                  <a:pt x="5406620" y="37701"/>
                  <a:pt x="5168570" y="31577"/>
                  <a:pt x="4882896" y="18288"/>
                </a:cubicBezTo>
                <a:cubicBezTo>
                  <a:pt x="4597222" y="4999"/>
                  <a:pt x="4417859" y="-6552"/>
                  <a:pt x="4197096" y="18288"/>
                </a:cubicBezTo>
                <a:cubicBezTo>
                  <a:pt x="3976333" y="43128"/>
                  <a:pt x="3938512" y="26995"/>
                  <a:pt x="3758184" y="18288"/>
                </a:cubicBezTo>
                <a:cubicBezTo>
                  <a:pt x="3577856" y="9581"/>
                  <a:pt x="3448875" y="21076"/>
                  <a:pt x="3236976" y="18288"/>
                </a:cubicBezTo>
                <a:cubicBezTo>
                  <a:pt x="3025077" y="15500"/>
                  <a:pt x="2807268" y="38662"/>
                  <a:pt x="2386584" y="18288"/>
                </a:cubicBezTo>
                <a:cubicBezTo>
                  <a:pt x="1965900" y="-2086"/>
                  <a:pt x="2038257" y="40411"/>
                  <a:pt x="1700784" y="18288"/>
                </a:cubicBezTo>
                <a:cubicBezTo>
                  <a:pt x="1363311" y="-3835"/>
                  <a:pt x="1311711" y="39885"/>
                  <a:pt x="1179576" y="18288"/>
                </a:cubicBezTo>
                <a:cubicBezTo>
                  <a:pt x="1047441" y="-3309"/>
                  <a:pt x="356002" y="18542"/>
                  <a:pt x="0" y="18288"/>
                </a:cubicBezTo>
                <a:cubicBezTo>
                  <a:pt x="74" y="14054"/>
                  <a:pt x="-46" y="6997"/>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BA2428-E0C7-1FF1-1229-8CB8BD2B7C5C}"/>
              </a:ext>
            </a:extLst>
          </p:cNvPr>
          <p:cNvSpPr txBox="1"/>
          <p:nvPr/>
        </p:nvSpPr>
        <p:spPr>
          <a:xfrm>
            <a:off x="497973" y="1423870"/>
            <a:ext cx="6884912" cy="4462760"/>
          </a:xfrm>
          <a:prstGeom prst="rect">
            <a:avLst/>
          </a:prstGeom>
          <a:noFill/>
        </p:spPr>
        <p:txBody>
          <a:bodyPr wrap="square" rtlCol="0">
            <a:spAutoFit/>
          </a:bodyPr>
          <a:lstStyle/>
          <a:p>
            <a:pPr marL="285750" indent="-285750">
              <a:buFont typeface="Arial" panose="020B0604020202020204" pitchFamily="34" charset="0"/>
              <a:buChar char="•"/>
            </a:pPr>
            <a:r>
              <a:rPr lang="en-US" sz="2000" dirty="0"/>
              <a:t>Type of image</a:t>
            </a:r>
          </a:p>
          <a:p>
            <a:pPr marL="742950" lvl="1" indent="-285750">
              <a:buFont typeface="Arial" panose="020B0604020202020204" pitchFamily="34" charset="0"/>
              <a:buChar char="•"/>
            </a:pPr>
            <a:r>
              <a:rPr lang="en-US" dirty="0"/>
              <a:t>Bar Chart, drawing, cartoon, screenshot, etc.</a:t>
            </a:r>
          </a:p>
          <a:p>
            <a:pPr marL="742950" lvl="1" indent="-285750">
              <a:buFont typeface="Arial" panose="020B0604020202020204" pitchFamily="34" charset="0"/>
              <a:buChar char="•"/>
            </a:pPr>
            <a:r>
              <a:rPr lang="en-US" dirty="0"/>
              <a:t>Text</a:t>
            </a:r>
          </a:p>
          <a:p>
            <a:pPr marL="1200150" lvl="2" indent="-285750">
              <a:buFont typeface="Arial" panose="020B0604020202020204" pitchFamily="34" charset="0"/>
              <a:buChar char="•"/>
            </a:pPr>
            <a:r>
              <a:rPr lang="en-US" dirty="0"/>
              <a:t>All text should be written verbatim when it comes to transcribing text for alt text and image descriptions.</a:t>
            </a:r>
          </a:p>
          <a:p>
            <a:pPr marL="285750" indent="-285750">
              <a:buFont typeface="Arial" panose="020B0604020202020204" pitchFamily="34" charset="0"/>
              <a:buChar char="•"/>
            </a:pPr>
            <a:r>
              <a:rPr lang="en-US" sz="2000" dirty="0"/>
              <a:t>Who is in the image</a:t>
            </a:r>
          </a:p>
          <a:p>
            <a:pPr marL="285750" indent="-285750">
              <a:buFont typeface="Arial" panose="020B0604020202020204" pitchFamily="34" charset="0"/>
              <a:buChar char="•"/>
            </a:pPr>
            <a:r>
              <a:rPr lang="en-US" sz="2000" dirty="0"/>
              <a:t>Setting of the image</a:t>
            </a:r>
          </a:p>
          <a:p>
            <a:pPr marL="285750" indent="-285750">
              <a:buFont typeface="Arial" panose="020B0604020202020204" pitchFamily="34" charset="0"/>
              <a:buChar char="•"/>
            </a:pPr>
            <a:r>
              <a:rPr lang="en-US" sz="2000" dirty="0"/>
              <a:t>Color(s)</a:t>
            </a:r>
          </a:p>
          <a:p>
            <a:pPr marL="742950" lvl="1" indent="-285750">
              <a:buFont typeface="Arial" panose="020B0604020202020204" pitchFamily="34" charset="0"/>
              <a:buChar char="•"/>
            </a:pPr>
            <a:r>
              <a:rPr lang="en-US" dirty="0"/>
              <a:t>Use shade names such as cobalt blue, periwinkle, burgundy, lime green, metallic gold or</a:t>
            </a:r>
          </a:p>
          <a:p>
            <a:pPr marL="742950" lvl="1" indent="-285750">
              <a:buFont typeface="Arial" panose="020B0604020202020204" pitchFamily="34" charset="0"/>
              <a:buChar char="•"/>
            </a:pPr>
            <a:r>
              <a:rPr lang="en-US" dirty="0"/>
              <a:t>Describe item (i.e. green banana or yellow bell pepper)</a:t>
            </a:r>
          </a:p>
          <a:p>
            <a:pPr marL="285750" indent="-285750">
              <a:buFont typeface="Arial" panose="020B0604020202020204" pitchFamily="34" charset="0"/>
              <a:buChar char="•"/>
            </a:pPr>
            <a:r>
              <a:rPr lang="en-US" sz="2000" dirty="0"/>
              <a:t>Expression and emotions</a:t>
            </a:r>
          </a:p>
          <a:p>
            <a:pPr marL="285750" indent="-285750">
              <a:buFont typeface="Arial" panose="020B0604020202020204" pitchFamily="34" charset="0"/>
              <a:buChar char="•"/>
            </a:pPr>
            <a:r>
              <a:rPr lang="en-US" sz="2000" dirty="0"/>
              <a:t>Item locations and descriptions</a:t>
            </a:r>
          </a:p>
          <a:p>
            <a:pPr marL="285750" indent="-285750">
              <a:buFont typeface="Arial" panose="020B0604020202020204" pitchFamily="34" charset="0"/>
              <a:buChar char="•"/>
            </a:pPr>
            <a:r>
              <a:rPr lang="en-US" sz="2000" dirty="0"/>
              <a:t>Interesting details</a:t>
            </a:r>
          </a:p>
          <a:p>
            <a:pPr marL="285750" indent="-285750">
              <a:buFont typeface="Arial" panose="020B0604020202020204" pitchFamily="34" charset="0"/>
              <a:buChar char="•"/>
            </a:pPr>
            <a:r>
              <a:rPr lang="en-US" sz="2000" dirty="0"/>
              <a:t>Link to data or transcript</a:t>
            </a:r>
          </a:p>
        </p:txBody>
      </p:sp>
      <p:pic>
        <p:nvPicPr>
          <p:cNvPr id="6" name="Picture 5" descr="A capybara in water with a yuzu fruit on its head">
            <a:extLst>
              <a:ext uri="{FF2B5EF4-FFF2-40B4-BE49-F238E27FC236}">
                <a16:creationId xmlns:a16="http://schemas.microsoft.com/office/drawing/2014/main" id="{3EC04DDD-B38F-A120-F604-59E918F86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865" y="1424485"/>
            <a:ext cx="4225579" cy="424684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DE3B4F57-F0E3-83F9-4E2D-2C570F6EB536}"/>
              </a:ext>
            </a:extLst>
          </p:cNvPr>
          <p:cNvSpPr txBox="1"/>
          <p:nvPr/>
        </p:nvSpPr>
        <p:spPr>
          <a:xfrm>
            <a:off x="221380" y="6383320"/>
            <a:ext cx="2049209" cy="369332"/>
          </a:xfrm>
          <a:prstGeom prst="rect">
            <a:avLst/>
          </a:prstGeom>
          <a:noFill/>
        </p:spPr>
        <p:txBody>
          <a:bodyPr wrap="square" rtlCol="0">
            <a:spAutoFit/>
          </a:bodyPr>
          <a:lstStyle/>
          <a:p>
            <a:r>
              <a:rPr lang="en-US" dirty="0"/>
              <a:t>Source: </a:t>
            </a:r>
            <a:r>
              <a:rPr lang="en-US" dirty="0">
                <a:hlinkClick r:id="rId4"/>
              </a:rPr>
              <a:t>Perkins.org</a:t>
            </a:r>
            <a:endParaRPr lang="en-US" dirty="0"/>
          </a:p>
        </p:txBody>
      </p:sp>
    </p:spTree>
    <p:extLst>
      <p:ext uri="{BB962C8B-B14F-4D97-AF65-F5344CB8AC3E}">
        <p14:creationId xmlns:p14="http://schemas.microsoft.com/office/powerpoint/2010/main" val="94962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Example One</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1828800" cy="18288"/>
          </a:xfrm>
          <a:custGeom>
            <a:avLst/>
            <a:gdLst>
              <a:gd name="connsiteX0" fmla="*/ 0 w 1828800"/>
              <a:gd name="connsiteY0" fmla="*/ 0 h 18288"/>
              <a:gd name="connsiteX1" fmla="*/ 646176 w 1828800"/>
              <a:gd name="connsiteY1" fmla="*/ 0 h 18288"/>
              <a:gd name="connsiteX2" fmla="*/ 1274064 w 1828800"/>
              <a:gd name="connsiteY2" fmla="*/ 0 h 18288"/>
              <a:gd name="connsiteX3" fmla="*/ 1828800 w 1828800"/>
              <a:gd name="connsiteY3" fmla="*/ 0 h 18288"/>
              <a:gd name="connsiteX4" fmla="*/ 1828800 w 1828800"/>
              <a:gd name="connsiteY4" fmla="*/ 18288 h 18288"/>
              <a:gd name="connsiteX5" fmla="*/ 1255776 w 1828800"/>
              <a:gd name="connsiteY5" fmla="*/ 18288 h 18288"/>
              <a:gd name="connsiteX6" fmla="*/ 646176 w 1828800"/>
              <a:gd name="connsiteY6" fmla="*/ 18288 h 18288"/>
              <a:gd name="connsiteX7" fmla="*/ 0 w 1828800"/>
              <a:gd name="connsiteY7" fmla="*/ 18288 h 18288"/>
              <a:gd name="connsiteX8" fmla="*/ 0 w 182880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8288" fill="none" extrusionOk="0">
                <a:moveTo>
                  <a:pt x="0" y="0"/>
                </a:moveTo>
                <a:cubicBezTo>
                  <a:pt x="321896" y="-17609"/>
                  <a:pt x="456523" y="23523"/>
                  <a:pt x="646176" y="0"/>
                </a:cubicBezTo>
                <a:cubicBezTo>
                  <a:pt x="835829" y="-23523"/>
                  <a:pt x="1137258" y="6775"/>
                  <a:pt x="1274064" y="0"/>
                </a:cubicBezTo>
                <a:cubicBezTo>
                  <a:pt x="1410870" y="-6775"/>
                  <a:pt x="1626413" y="1786"/>
                  <a:pt x="1828800" y="0"/>
                </a:cubicBezTo>
                <a:cubicBezTo>
                  <a:pt x="1829283" y="7176"/>
                  <a:pt x="1828229" y="13682"/>
                  <a:pt x="1828800" y="18288"/>
                </a:cubicBezTo>
                <a:cubicBezTo>
                  <a:pt x="1587001" y="22213"/>
                  <a:pt x="1445841" y="-9246"/>
                  <a:pt x="1255776" y="18288"/>
                </a:cubicBezTo>
                <a:cubicBezTo>
                  <a:pt x="1065711" y="45822"/>
                  <a:pt x="832756" y="28988"/>
                  <a:pt x="646176" y="18288"/>
                </a:cubicBezTo>
                <a:cubicBezTo>
                  <a:pt x="459596" y="7588"/>
                  <a:pt x="307299" y="-6611"/>
                  <a:pt x="0" y="18288"/>
                </a:cubicBezTo>
                <a:cubicBezTo>
                  <a:pt x="-655" y="13237"/>
                  <a:pt x="709" y="4645"/>
                  <a:pt x="0" y="0"/>
                </a:cubicBezTo>
                <a:close/>
              </a:path>
              <a:path w="1828800" h="18288" stroke="0" extrusionOk="0">
                <a:moveTo>
                  <a:pt x="0" y="0"/>
                </a:moveTo>
                <a:cubicBezTo>
                  <a:pt x="250686" y="27441"/>
                  <a:pt x="448127" y="26821"/>
                  <a:pt x="591312" y="0"/>
                </a:cubicBezTo>
                <a:cubicBezTo>
                  <a:pt x="734497" y="-26821"/>
                  <a:pt x="941744" y="-2697"/>
                  <a:pt x="1146048" y="0"/>
                </a:cubicBezTo>
                <a:cubicBezTo>
                  <a:pt x="1350352" y="2697"/>
                  <a:pt x="1533642" y="10239"/>
                  <a:pt x="1828800" y="0"/>
                </a:cubicBezTo>
                <a:cubicBezTo>
                  <a:pt x="1829237" y="7222"/>
                  <a:pt x="1829679" y="13299"/>
                  <a:pt x="1828800" y="18288"/>
                </a:cubicBezTo>
                <a:cubicBezTo>
                  <a:pt x="1696136" y="24918"/>
                  <a:pt x="1411835" y="26187"/>
                  <a:pt x="1255776" y="18288"/>
                </a:cubicBezTo>
                <a:cubicBezTo>
                  <a:pt x="1099717" y="10389"/>
                  <a:pt x="896778" y="27649"/>
                  <a:pt x="609600" y="18288"/>
                </a:cubicBezTo>
                <a:cubicBezTo>
                  <a:pt x="322422" y="8927"/>
                  <a:pt x="151412" y="4633"/>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in an orange space suit">
            <a:extLst>
              <a:ext uri="{FF2B5EF4-FFF2-40B4-BE49-F238E27FC236}">
                <a16:creationId xmlns:a16="http://schemas.microsoft.com/office/drawing/2014/main" id="{FCC832DF-BBAB-2B62-4A5E-ECCE9A4EA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47791"/>
            <a:ext cx="3075609" cy="3844512"/>
          </a:xfrm>
          <a:prstGeom prst="rect">
            <a:avLst/>
          </a:prstGeom>
          <a:ln>
            <a:noFill/>
          </a:ln>
          <a:effectLst>
            <a:softEdge rad="112500"/>
          </a:effectLst>
        </p:spPr>
      </p:pic>
      <p:sp>
        <p:nvSpPr>
          <p:cNvPr id="7" name="TextBox 6">
            <a:extLst>
              <a:ext uri="{FF2B5EF4-FFF2-40B4-BE49-F238E27FC236}">
                <a16:creationId xmlns:a16="http://schemas.microsoft.com/office/drawing/2014/main" id="{2DC39698-9BA7-4176-3374-46848691219F}"/>
              </a:ext>
            </a:extLst>
          </p:cNvPr>
          <p:cNvSpPr txBox="1"/>
          <p:nvPr/>
        </p:nvSpPr>
        <p:spPr>
          <a:xfrm>
            <a:off x="497973" y="5410209"/>
            <a:ext cx="4023360" cy="1077218"/>
          </a:xfrm>
          <a:prstGeom prst="rect">
            <a:avLst/>
          </a:prstGeom>
          <a:noFill/>
        </p:spPr>
        <p:txBody>
          <a:bodyPr wrap="square" rtlCol="0">
            <a:spAutoFit/>
          </a:bodyPr>
          <a:lstStyle/>
          <a:p>
            <a:r>
              <a:rPr lang="en-US" sz="1600" dirty="0"/>
              <a:t>As the first Hispanic woman to go to space, and, later, the first Hispanic director of Johnson Space Center, Ellen Ochoa is widely regarded as a role model.</a:t>
            </a:r>
          </a:p>
        </p:txBody>
      </p:sp>
      <p:sp>
        <p:nvSpPr>
          <p:cNvPr id="4" name="TextBox 3">
            <a:extLst>
              <a:ext uri="{FF2B5EF4-FFF2-40B4-BE49-F238E27FC236}">
                <a16:creationId xmlns:a16="http://schemas.microsoft.com/office/drawing/2014/main" id="{008658C0-5113-37C3-B788-D05917020B73}"/>
              </a:ext>
            </a:extLst>
          </p:cNvPr>
          <p:cNvSpPr txBox="1"/>
          <p:nvPr/>
        </p:nvSpPr>
        <p:spPr>
          <a:xfrm>
            <a:off x="4747787" y="1447791"/>
            <a:ext cx="5952382" cy="3539430"/>
          </a:xfrm>
          <a:prstGeom prst="rect">
            <a:avLst/>
          </a:prstGeom>
          <a:noFill/>
        </p:spPr>
        <p:txBody>
          <a:bodyPr wrap="square" rtlCol="0">
            <a:spAutoFit/>
          </a:bodyPr>
          <a:lstStyle/>
          <a:p>
            <a:r>
              <a:rPr lang="en-US" sz="2800" dirty="0"/>
              <a:t>What would you choose as alt text for the image in Example 1?</a:t>
            </a:r>
          </a:p>
          <a:p>
            <a:pPr marL="457200" indent="-457200">
              <a:buFont typeface="Arial" panose="020B0604020202020204" pitchFamily="34" charset="0"/>
              <a:buChar char="•"/>
            </a:pPr>
            <a:endParaRPr lang="en-US" sz="2800" dirty="0"/>
          </a:p>
          <a:p>
            <a:pPr marL="514350" indent="-514350">
              <a:buFont typeface="+mj-lt"/>
              <a:buAutoNum type="alphaLcPeriod"/>
            </a:pPr>
            <a:r>
              <a:rPr lang="en-US" sz="2800" dirty="0"/>
              <a:t>"Astronaut Ellen Ochoa"</a:t>
            </a:r>
          </a:p>
          <a:p>
            <a:pPr marL="514350" indent="-514350">
              <a:buFont typeface="+mj-lt"/>
              <a:buAutoNum type="alphaLcPeriod"/>
            </a:pPr>
            <a:r>
              <a:rPr lang="en-US" sz="2800" dirty="0"/>
              <a:t>"Image of Ellen Ochoa, Astronaut"</a:t>
            </a:r>
          </a:p>
          <a:p>
            <a:pPr marL="514350" indent="-514350">
              <a:buFont typeface="+mj-lt"/>
              <a:buAutoNum type="alphaLcPeriod"/>
            </a:pPr>
            <a:r>
              <a:rPr lang="en-US" sz="2800" dirty="0"/>
              <a:t>"Ellen Ochoa, the first Hispanic woman to go into space"</a:t>
            </a:r>
          </a:p>
          <a:p>
            <a:pPr marL="514350" indent="-514350">
              <a:buFont typeface="+mj-lt"/>
              <a:buAutoNum type="alphaLcPeriod"/>
            </a:pPr>
            <a:r>
              <a:rPr lang="en-US" sz="2800" dirty="0"/>
              <a:t>Empty alt attribute (alt="" )</a:t>
            </a:r>
          </a:p>
        </p:txBody>
      </p:sp>
    </p:spTree>
    <p:extLst>
      <p:ext uri="{BB962C8B-B14F-4D97-AF65-F5344CB8AC3E}">
        <p14:creationId xmlns:p14="http://schemas.microsoft.com/office/powerpoint/2010/main" val="152177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Example Two</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1828800" cy="18288"/>
          </a:xfrm>
          <a:custGeom>
            <a:avLst/>
            <a:gdLst>
              <a:gd name="connsiteX0" fmla="*/ 0 w 1828800"/>
              <a:gd name="connsiteY0" fmla="*/ 0 h 18288"/>
              <a:gd name="connsiteX1" fmla="*/ 646176 w 1828800"/>
              <a:gd name="connsiteY1" fmla="*/ 0 h 18288"/>
              <a:gd name="connsiteX2" fmla="*/ 1274064 w 1828800"/>
              <a:gd name="connsiteY2" fmla="*/ 0 h 18288"/>
              <a:gd name="connsiteX3" fmla="*/ 1828800 w 1828800"/>
              <a:gd name="connsiteY3" fmla="*/ 0 h 18288"/>
              <a:gd name="connsiteX4" fmla="*/ 1828800 w 1828800"/>
              <a:gd name="connsiteY4" fmla="*/ 18288 h 18288"/>
              <a:gd name="connsiteX5" fmla="*/ 1255776 w 1828800"/>
              <a:gd name="connsiteY5" fmla="*/ 18288 h 18288"/>
              <a:gd name="connsiteX6" fmla="*/ 646176 w 1828800"/>
              <a:gd name="connsiteY6" fmla="*/ 18288 h 18288"/>
              <a:gd name="connsiteX7" fmla="*/ 0 w 1828800"/>
              <a:gd name="connsiteY7" fmla="*/ 18288 h 18288"/>
              <a:gd name="connsiteX8" fmla="*/ 0 w 182880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0" h="18288" fill="none" extrusionOk="0">
                <a:moveTo>
                  <a:pt x="0" y="0"/>
                </a:moveTo>
                <a:cubicBezTo>
                  <a:pt x="321896" y="-17609"/>
                  <a:pt x="456523" y="23523"/>
                  <a:pt x="646176" y="0"/>
                </a:cubicBezTo>
                <a:cubicBezTo>
                  <a:pt x="835829" y="-23523"/>
                  <a:pt x="1137258" y="6775"/>
                  <a:pt x="1274064" y="0"/>
                </a:cubicBezTo>
                <a:cubicBezTo>
                  <a:pt x="1410870" y="-6775"/>
                  <a:pt x="1626413" y="1786"/>
                  <a:pt x="1828800" y="0"/>
                </a:cubicBezTo>
                <a:cubicBezTo>
                  <a:pt x="1829283" y="7176"/>
                  <a:pt x="1828229" y="13682"/>
                  <a:pt x="1828800" y="18288"/>
                </a:cubicBezTo>
                <a:cubicBezTo>
                  <a:pt x="1587001" y="22213"/>
                  <a:pt x="1445841" y="-9246"/>
                  <a:pt x="1255776" y="18288"/>
                </a:cubicBezTo>
                <a:cubicBezTo>
                  <a:pt x="1065711" y="45822"/>
                  <a:pt x="832756" y="28988"/>
                  <a:pt x="646176" y="18288"/>
                </a:cubicBezTo>
                <a:cubicBezTo>
                  <a:pt x="459596" y="7588"/>
                  <a:pt x="307299" y="-6611"/>
                  <a:pt x="0" y="18288"/>
                </a:cubicBezTo>
                <a:cubicBezTo>
                  <a:pt x="-655" y="13237"/>
                  <a:pt x="709" y="4645"/>
                  <a:pt x="0" y="0"/>
                </a:cubicBezTo>
                <a:close/>
              </a:path>
              <a:path w="1828800" h="18288" stroke="0" extrusionOk="0">
                <a:moveTo>
                  <a:pt x="0" y="0"/>
                </a:moveTo>
                <a:cubicBezTo>
                  <a:pt x="250686" y="27441"/>
                  <a:pt x="448127" y="26821"/>
                  <a:pt x="591312" y="0"/>
                </a:cubicBezTo>
                <a:cubicBezTo>
                  <a:pt x="734497" y="-26821"/>
                  <a:pt x="941744" y="-2697"/>
                  <a:pt x="1146048" y="0"/>
                </a:cubicBezTo>
                <a:cubicBezTo>
                  <a:pt x="1350352" y="2697"/>
                  <a:pt x="1533642" y="10239"/>
                  <a:pt x="1828800" y="0"/>
                </a:cubicBezTo>
                <a:cubicBezTo>
                  <a:pt x="1829237" y="7222"/>
                  <a:pt x="1829679" y="13299"/>
                  <a:pt x="1828800" y="18288"/>
                </a:cubicBezTo>
                <a:cubicBezTo>
                  <a:pt x="1696136" y="24918"/>
                  <a:pt x="1411835" y="26187"/>
                  <a:pt x="1255776" y="18288"/>
                </a:cubicBezTo>
                <a:cubicBezTo>
                  <a:pt x="1099717" y="10389"/>
                  <a:pt x="896778" y="27649"/>
                  <a:pt x="609600" y="18288"/>
                </a:cubicBezTo>
                <a:cubicBezTo>
                  <a:pt x="322422" y="8927"/>
                  <a:pt x="151412" y="4633"/>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a:extLst>
              <a:ext uri="{FF2B5EF4-FFF2-40B4-BE49-F238E27FC236}">
                <a16:creationId xmlns:a16="http://schemas.microsoft.com/office/drawing/2014/main" id="{D305A970-B25F-A5B2-077C-1F0B1E95105E}"/>
              </a:ext>
            </a:extLst>
          </p:cNvPr>
          <p:cNvSpPr>
            <a:spLocks noChangeArrowheads="1"/>
          </p:cNvSpPr>
          <p:nvPr/>
        </p:nvSpPr>
        <p:spPr bwMode="auto">
          <a:xfrm>
            <a:off x="470323" y="2802396"/>
            <a:ext cx="3707711" cy="800219"/>
          </a:xfrm>
          <a:prstGeom prst="rect">
            <a:avLst/>
          </a:prstGeom>
          <a:solidFill>
            <a:srgbClr val="F1F5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20399D"/>
                </a:solidFill>
                <a:latin typeface="Open Sans" panose="020B0606030504020204" pitchFamily="34" charset="0"/>
                <a:cs typeface="Open Sans" panose="020B0606030504020204" pitchFamily="34" charset="0"/>
                <a:hlinkClick r:id="rId3"/>
              </a:rPr>
              <a:t>Download the employment application</a:t>
            </a:r>
            <a:r>
              <a:rPr kumimoji="0" lang="en-US" altLang="en-US" sz="2000" b="0" i="0" u="none" strike="noStrike" cap="none" normalizeH="0" baseline="0" dirty="0">
                <a:ln>
                  <a:noFill/>
                </a:ln>
                <a:solidFill>
                  <a:srgbClr val="20399D"/>
                </a:solidFill>
                <a:effectLst/>
                <a:latin typeface="Open Sans" panose="020B0606030504020204" pitchFamily="34" charset="0"/>
                <a:cs typeface="Open Sans" panose="020B0606030504020204" pitchFamily="34" charset="0"/>
              </a:rPr>
              <a:t> </a:t>
            </a:r>
            <a:r>
              <a:rPr kumimoji="0" lang="en-US" altLang="en-US" sz="3200" b="0" i="0" u="none" strike="noStrike" cap="none" normalizeH="0" baseline="0" dirty="0">
                <a:ln>
                  <a:noFill/>
                </a:ln>
                <a:solidFill>
                  <a:srgbClr val="20399D"/>
                </a:solidFill>
                <a:effectLst/>
                <a:latin typeface="Open Sans" panose="020B0606030504020204" pitchFamily="34" charset="0"/>
                <a:cs typeface="Open Sans" panose="020B060603050402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26" name="Picture 2" descr="example image">
            <a:hlinkClick r:id="rId3"/>
            <a:extLst>
              <a:ext uri="{FF2B5EF4-FFF2-40B4-BE49-F238E27FC236}">
                <a16:creationId xmlns:a16="http://schemas.microsoft.com/office/drawing/2014/main" id="{6B4E8E8F-E876-438D-C4A5-2F5074766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311" y="3209324"/>
            <a:ext cx="304800" cy="295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08658C0-5113-37C3-B788-D05917020B73}"/>
              </a:ext>
            </a:extLst>
          </p:cNvPr>
          <p:cNvSpPr txBox="1"/>
          <p:nvPr/>
        </p:nvSpPr>
        <p:spPr>
          <a:xfrm>
            <a:off x="4648357" y="1447791"/>
            <a:ext cx="7195975" cy="3970318"/>
          </a:xfrm>
          <a:prstGeom prst="rect">
            <a:avLst/>
          </a:prstGeom>
          <a:noFill/>
        </p:spPr>
        <p:txBody>
          <a:bodyPr wrap="square" rtlCol="0">
            <a:spAutoFit/>
          </a:bodyPr>
          <a:lstStyle/>
          <a:p>
            <a:r>
              <a:rPr lang="en-US" sz="2800" dirty="0"/>
              <a:t>What alt text would you choose for the icon image in Example 4? Note that the icon is within the link.</a:t>
            </a:r>
          </a:p>
          <a:p>
            <a:endParaRPr lang="en-US" sz="2800" dirty="0"/>
          </a:p>
          <a:p>
            <a:pPr marL="514350" indent="-514350">
              <a:buFont typeface="+mj-lt"/>
              <a:buAutoNum type="alphaLcPeriod"/>
            </a:pPr>
            <a:r>
              <a:rPr lang="en-US" sz="2800" dirty="0"/>
              <a:t>"Employment application"</a:t>
            </a:r>
          </a:p>
          <a:p>
            <a:pPr marL="514350" indent="-514350">
              <a:buFont typeface="+mj-lt"/>
              <a:buAutoNum type="alphaLcPeriod"/>
            </a:pPr>
            <a:r>
              <a:rPr lang="en-US" sz="2800" dirty="0"/>
              <a:t>"PDF"</a:t>
            </a:r>
          </a:p>
          <a:p>
            <a:pPr marL="514350" indent="-514350">
              <a:buFont typeface="+mj-lt"/>
              <a:buAutoNum type="alphaLcPeriod"/>
            </a:pPr>
            <a:r>
              <a:rPr lang="en-US" sz="2800" dirty="0"/>
              <a:t>"PDF icon"</a:t>
            </a:r>
          </a:p>
          <a:p>
            <a:pPr marL="514350" indent="-514350">
              <a:buFont typeface="+mj-lt"/>
              <a:buAutoNum type="alphaLcPeriod"/>
            </a:pPr>
            <a:r>
              <a:rPr lang="en-US" sz="2800" dirty="0"/>
              <a:t>The content of the  image is presented in context, so alt="" is appropriate.</a:t>
            </a:r>
          </a:p>
        </p:txBody>
      </p:sp>
    </p:spTree>
    <p:extLst>
      <p:ext uri="{BB962C8B-B14F-4D97-AF65-F5344CB8AC3E}">
        <p14:creationId xmlns:p14="http://schemas.microsoft.com/office/powerpoint/2010/main" val="115016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Graphs and Charts</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2651760" cy="18288"/>
          </a:xfrm>
          <a:custGeom>
            <a:avLst/>
            <a:gdLst>
              <a:gd name="connsiteX0" fmla="*/ 0 w 2651760"/>
              <a:gd name="connsiteY0" fmla="*/ 0 h 18288"/>
              <a:gd name="connsiteX1" fmla="*/ 636422 w 2651760"/>
              <a:gd name="connsiteY1" fmla="*/ 0 h 18288"/>
              <a:gd name="connsiteX2" fmla="*/ 1299362 w 2651760"/>
              <a:gd name="connsiteY2" fmla="*/ 0 h 18288"/>
              <a:gd name="connsiteX3" fmla="*/ 1962302 w 2651760"/>
              <a:gd name="connsiteY3" fmla="*/ 0 h 18288"/>
              <a:gd name="connsiteX4" fmla="*/ 2651760 w 2651760"/>
              <a:gd name="connsiteY4" fmla="*/ 0 h 18288"/>
              <a:gd name="connsiteX5" fmla="*/ 2651760 w 2651760"/>
              <a:gd name="connsiteY5" fmla="*/ 18288 h 18288"/>
              <a:gd name="connsiteX6" fmla="*/ 1988820 w 2651760"/>
              <a:gd name="connsiteY6" fmla="*/ 18288 h 18288"/>
              <a:gd name="connsiteX7" fmla="*/ 1378915 w 2651760"/>
              <a:gd name="connsiteY7" fmla="*/ 18288 h 18288"/>
              <a:gd name="connsiteX8" fmla="*/ 769010 w 2651760"/>
              <a:gd name="connsiteY8" fmla="*/ 18288 h 18288"/>
              <a:gd name="connsiteX9" fmla="*/ 0 w 2651760"/>
              <a:gd name="connsiteY9" fmla="*/ 18288 h 18288"/>
              <a:gd name="connsiteX10" fmla="*/ 0 w 265176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1760" h="18288" fill="none" extrusionOk="0">
                <a:moveTo>
                  <a:pt x="0" y="0"/>
                </a:moveTo>
                <a:cubicBezTo>
                  <a:pt x="243785" y="17536"/>
                  <a:pt x="337391" y="19716"/>
                  <a:pt x="636422" y="0"/>
                </a:cubicBezTo>
                <a:cubicBezTo>
                  <a:pt x="935453" y="-19716"/>
                  <a:pt x="1058398" y="-16714"/>
                  <a:pt x="1299362" y="0"/>
                </a:cubicBezTo>
                <a:cubicBezTo>
                  <a:pt x="1540326" y="16714"/>
                  <a:pt x="1671008" y="2134"/>
                  <a:pt x="1962302" y="0"/>
                </a:cubicBezTo>
                <a:cubicBezTo>
                  <a:pt x="2253596" y="-2134"/>
                  <a:pt x="2311975" y="-10218"/>
                  <a:pt x="2651760" y="0"/>
                </a:cubicBezTo>
                <a:cubicBezTo>
                  <a:pt x="2651606" y="8655"/>
                  <a:pt x="2650876" y="9975"/>
                  <a:pt x="2651760" y="18288"/>
                </a:cubicBezTo>
                <a:cubicBezTo>
                  <a:pt x="2356328" y="-837"/>
                  <a:pt x="2142453" y="-14661"/>
                  <a:pt x="1988820" y="18288"/>
                </a:cubicBezTo>
                <a:cubicBezTo>
                  <a:pt x="1835187" y="51237"/>
                  <a:pt x="1547522" y="24256"/>
                  <a:pt x="1378915" y="18288"/>
                </a:cubicBezTo>
                <a:cubicBezTo>
                  <a:pt x="1210308" y="12320"/>
                  <a:pt x="994067" y="39137"/>
                  <a:pt x="769010" y="18288"/>
                </a:cubicBezTo>
                <a:cubicBezTo>
                  <a:pt x="543953" y="-2561"/>
                  <a:pt x="192142" y="25630"/>
                  <a:pt x="0" y="18288"/>
                </a:cubicBezTo>
                <a:cubicBezTo>
                  <a:pt x="-688" y="11716"/>
                  <a:pt x="875" y="6357"/>
                  <a:pt x="0" y="0"/>
                </a:cubicBezTo>
                <a:close/>
              </a:path>
              <a:path w="2651760" h="18288" stroke="0" extrusionOk="0">
                <a:moveTo>
                  <a:pt x="0" y="0"/>
                </a:moveTo>
                <a:cubicBezTo>
                  <a:pt x="164063" y="-16436"/>
                  <a:pt x="361885" y="-21063"/>
                  <a:pt x="636422" y="0"/>
                </a:cubicBezTo>
                <a:cubicBezTo>
                  <a:pt x="910959" y="21063"/>
                  <a:pt x="1073448" y="5235"/>
                  <a:pt x="1219810" y="0"/>
                </a:cubicBezTo>
                <a:cubicBezTo>
                  <a:pt x="1366172" y="-5235"/>
                  <a:pt x="1674717" y="-14035"/>
                  <a:pt x="1935785" y="0"/>
                </a:cubicBezTo>
                <a:cubicBezTo>
                  <a:pt x="2196854" y="14035"/>
                  <a:pt x="2297020" y="-14013"/>
                  <a:pt x="2651760" y="0"/>
                </a:cubicBezTo>
                <a:cubicBezTo>
                  <a:pt x="2652174" y="5928"/>
                  <a:pt x="2651990" y="11133"/>
                  <a:pt x="2651760" y="18288"/>
                </a:cubicBezTo>
                <a:cubicBezTo>
                  <a:pt x="2373209" y="35881"/>
                  <a:pt x="2328203" y="-3981"/>
                  <a:pt x="2041855" y="18288"/>
                </a:cubicBezTo>
                <a:cubicBezTo>
                  <a:pt x="1755507" y="40557"/>
                  <a:pt x="1602089" y="22750"/>
                  <a:pt x="1431950" y="18288"/>
                </a:cubicBezTo>
                <a:cubicBezTo>
                  <a:pt x="1261811" y="13826"/>
                  <a:pt x="1059235" y="2565"/>
                  <a:pt x="715975" y="18288"/>
                </a:cubicBezTo>
                <a:cubicBezTo>
                  <a:pt x="372715" y="34011"/>
                  <a:pt x="215088" y="33300"/>
                  <a:pt x="0" y="18288"/>
                </a:cubicBezTo>
                <a:cubicBezTo>
                  <a:pt x="-348" y="10388"/>
                  <a:pt x="-12" y="3969"/>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378171E-9938-F163-FAC1-C76B7A3FFEB6}"/>
              </a:ext>
            </a:extLst>
          </p:cNvPr>
          <p:cNvSpPr txBox="1"/>
          <p:nvPr/>
        </p:nvSpPr>
        <p:spPr>
          <a:xfrm>
            <a:off x="497972" y="1344096"/>
            <a:ext cx="9280944" cy="369332"/>
          </a:xfrm>
          <a:prstGeom prst="rect">
            <a:avLst/>
          </a:prstGeom>
          <a:noFill/>
        </p:spPr>
        <p:txBody>
          <a:bodyPr wrap="square" rtlCol="0">
            <a:spAutoFit/>
          </a:bodyPr>
          <a:lstStyle/>
          <a:p>
            <a:r>
              <a:rPr lang="en-US" dirty="0"/>
              <a:t>Looking for 2-3 sentences that include the following using this graph as an example:</a:t>
            </a:r>
          </a:p>
        </p:txBody>
      </p:sp>
      <p:pic>
        <p:nvPicPr>
          <p:cNvPr id="2054" name="Picture 6" descr="Bar graph showing actual and projected revenue for professional education. The graph shows millions of dollars in revenue from 2010 through 2023. Revenue has been steadily increasing each year from about 475,000 dollars in 2010 with a projected revenue of about 4.25 million dollars in 2023.">
            <a:extLst>
              <a:ext uri="{FF2B5EF4-FFF2-40B4-BE49-F238E27FC236}">
                <a16:creationId xmlns:a16="http://schemas.microsoft.com/office/drawing/2014/main" id="{99184455-077F-6903-1C54-AF4BFF048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72" y="1793271"/>
            <a:ext cx="4518945" cy="26490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BA2428-E0C7-1FF1-1229-8CB8BD2B7C5C}"/>
              </a:ext>
            </a:extLst>
          </p:cNvPr>
          <p:cNvSpPr txBox="1"/>
          <p:nvPr/>
        </p:nvSpPr>
        <p:spPr>
          <a:xfrm>
            <a:off x="6096000" y="1745401"/>
            <a:ext cx="5706359" cy="3139321"/>
          </a:xfrm>
          <a:prstGeom prst="rect">
            <a:avLst/>
          </a:prstGeom>
          <a:noFill/>
        </p:spPr>
        <p:txBody>
          <a:bodyPr wrap="square" rtlCol="0">
            <a:spAutoFit/>
          </a:bodyPr>
          <a:lstStyle/>
          <a:p>
            <a:r>
              <a:rPr lang="en-US" i="1" dirty="0"/>
              <a:t>What is it and what is it showing</a:t>
            </a:r>
            <a:r>
              <a:rPr lang="en-US" dirty="0"/>
              <a:t>?  Bar graph showing actual and projected revenue for professional education.</a:t>
            </a:r>
          </a:p>
          <a:p>
            <a:endParaRPr lang="en-US" dirty="0"/>
          </a:p>
          <a:p>
            <a:r>
              <a:rPr lang="en-US" i="1" dirty="0"/>
              <a:t>What are the axis values</a:t>
            </a:r>
            <a:r>
              <a:rPr lang="en-US" dirty="0"/>
              <a:t>? The graph shows millions of dollars in revenue from 2010 through 2023.</a:t>
            </a:r>
          </a:p>
          <a:p>
            <a:endParaRPr lang="en-US" dirty="0"/>
          </a:p>
          <a:p>
            <a:r>
              <a:rPr lang="en-US" i="1" dirty="0"/>
              <a:t>What is the trend or main takeaway</a:t>
            </a:r>
            <a:r>
              <a:rPr lang="en-US" dirty="0"/>
              <a:t>? This is where you need to explain what they want to convey.  Maybe it’s something like, Revenue has been steadily increasing each year from about 475,000 dollars in 2010 with a projected revenue of about 4.25 million dollars in 2023.</a:t>
            </a:r>
          </a:p>
        </p:txBody>
      </p:sp>
      <p:sp>
        <p:nvSpPr>
          <p:cNvPr id="10" name="TextBox 9" descr="Bar graph showing actual and projected revenue for professional education. The graph shows millions of dollars in revenue from 2010 through 2023. Revenue has been steadily increasing each year from about 475,000 dollars in 2010 with a projected revenue of about 4.25 million dollars in 2023.">
            <a:extLst>
              <a:ext uri="{FF2B5EF4-FFF2-40B4-BE49-F238E27FC236}">
                <a16:creationId xmlns:a16="http://schemas.microsoft.com/office/drawing/2014/main" id="{68B65574-E508-9466-360D-A3026305D613}"/>
              </a:ext>
            </a:extLst>
          </p:cNvPr>
          <p:cNvSpPr txBox="1"/>
          <p:nvPr/>
        </p:nvSpPr>
        <p:spPr>
          <a:xfrm>
            <a:off x="113122" y="4958394"/>
            <a:ext cx="6070861" cy="1754326"/>
          </a:xfrm>
          <a:prstGeom prst="rect">
            <a:avLst/>
          </a:prstGeom>
          <a:noFill/>
        </p:spPr>
        <p:txBody>
          <a:bodyPr wrap="square" rtlCol="0">
            <a:spAutoFit/>
          </a:bodyPr>
          <a:lstStyle/>
          <a:p>
            <a:r>
              <a:rPr lang="en-US" dirty="0"/>
              <a:t>Alt-text for this graph could be: Bar graph showing actual and projected revenue for professional education. The graph shows millions of dollars in revenue from 2010 through 2023. Revenue has been steadily increasing each year from about 475,000 dollars in 2010 with a projected revenue of about 4.25 million dollars in 2023.</a:t>
            </a:r>
          </a:p>
        </p:txBody>
      </p:sp>
    </p:spTree>
    <p:extLst>
      <p:ext uri="{BB962C8B-B14F-4D97-AF65-F5344CB8AC3E}">
        <p14:creationId xmlns:p14="http://schemas.microsoft.com/office/powerpoint/2010/main" val="399233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Maps</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640080" cy="18288"/>
          </a:xfrm>
          <a:custGeom>
            <a:avLst/>
            <a:gdLst>
              <a:gd name="connsiteX0" fmla="*/ 0 w 640080"/>
              <a:gd name="connsiteY0" fmla="*/ 0 h 18288"/>
              <a:gd name="connsiteX1" fmla="*/ 640080 w 640080"/>
              <a:gd name="connsiteY1" fmla="*/ 0 h 18288"/>
              <a:gd name="connsiteX2" fmla="*/ 640080 w 640080"/>
              <a:gd name="connsiteY2" fmla="*/ 18288 h 18288"/>
              <a:gd name="connsiteX3" fmla="*/ 0 w 640080"/>
              <a:gd name="connsiteY3" fmla="*/ 18288 h 18288"/>
              <a:gd name="connsiteX4" fmla="*/ 0 w 640080"/>
              <a:gd name="connsiteY4" fmla="*/ 0 h 1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18288" fill="none" extrusionOk="0">
                <a:moveTo>
                  <a:pt x="0" y="0"/>
                </a:moveTo>
                <a:cubicBezTo>
                  <a:pt x="171477" y="30159"/>
                  <a:pt x="414169" y="5317"/>
                  <a:pt x="640080" y="0"/>
                </a:cubicBezTo>
                <a:cubicBezTo>
                  <a:pt x="640901" y="8559"/>
                  <a:pt x="640723" y="14323"/>
                  <a:pt x="640080" y="18288"/>
                </a:cubicBezTo>
                <a:cubicBezTo>
                  <a:pt x="468823" y="39289"/>
                  <a:pt x="286612" y="19743"/>
                  <a:pt x="0" y="18288"/>
                </a:cubicBezTo>
                <a:cubicBezTo>
                  <a:pt x="-12" y="9455"/>
                  <a:pt x="-540" y="8458"/>
                  <a:pt x="0" y="0"/>
                </a:cubicBezTo>
                <a:close/>
              </a:path>
              <a:path w="640080" h="18288" stroke="0" extrusionOk="0">
                <a:moveTo>
                  <a:pt x="0" y="0"/>
                </a:moveTo>
                <a:cubicBezTo>
                  <a:pt x="290236" y="-3649"/>
                  <a:pt x="471377" y="12191"/>
                  <a:pt x="640080" y="0"/>
                </a:cubicBezTo>
                <a:cubicBezTo>
                  <a:pt x="639729" y="6419"/>
                  <a:pt x="640338" y="14528"/>
                  <a:pt x="640080" y="18288"/>
                </a:cubicBezTo>
                <a:cubicBezTo>
                  <a:pt x="465893" y="2723"/>
                  <a:pt x="191602" y="28828"/>
                  <a:pt x="0" y="18288"/>
                </a:cubicBezTo>
                <a:cubicBezTo>
                  <a:pt x="-251" y="14291"/>
                  <a:pt x="264" y="8308"/>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ew York County Map with names for each county.">
            <a:extLst>
              <a:ext uri="{FF2B5EF4-FFF2-40B4-BE49-F238E27FC236}">
                <a16:creationId xmlns:a16="http://schemas.microsoft.com/office/drawing/2014/main" id="{23306106-648C-2583-14DD-BAEC2A74A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34" y="1867689"/>
            <a:ext cx="5300862" cy="3632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2BA2428-E0C7-1FF1-1229-8CB8BD2B7C5C}"/>
              </a:ext>
            </a:extLst>
          </p:cNvPr>
          <p:cNvSpPr txBox="1"/>
          <p:nvPr/>
        </p:nvSpPr>
        <p:spPr>
          <a:xfrm>
            <a:off x="6124575" y="1745401"/>
            <a:ext cx="5706359" cy="4247317"/>
          </a:xfrm>
          <a:prstGeom prst="rect">
            <a:avLst/>
          </a:prstGeom>
          <a:noFill/>
        </p:spPr>
        <p:txBody>
          <a:bodyPr wrap="square" rtlCol="0">
            <a:spAutoFit/>
          </a:bodyPr>
          <a:lstStyle/>
          <a:p>
            <a:r>
              <a:rPr lang="en-US" dirty="0"/>
              <a:t>Must convey the content that is presented within the image. For instance, a State of New York map that has an &lt;area&gt; for each county might have alt="Counties of New York".</a:t>
            </a:r>
          </a:p>
          <a:p>
            <a:endParaRPr lang="en-US" i="1" dirty="0"/>
          </a:p>
          <a:p>
            <a:r>
              <a:rPr lang="en-US" dirty="0"/>
              <a:t>Each &lt;area&gt; must also have an equivalent alt attribute, because each &lt;area&gt; provides a function. For a New York counties image map, each &lt;area alt&gt; would contain the name of the county.</a:t>
            </a:r>
          </a:p>
          <a:p>
            <a:endParaRPr lang="en-US" dirty="0"/>
          </a:p>
          <a:p>
            <a:r>
              <a:rPr lang="en-US" dirty="0"/>
              <a:t>By contrast, server-side image maps (which pass mouse click coordinates back to the server for interpretation) are not perceivable by screen readers and are inoperable by keyboard and screen reader users. Server-side image maps should be replaced by client-side image maps.</a:t>
            </a:r>
          </a:p>
        </p:txBody>
      </p:sp>
    </p:spTree>
    <p:extLst>
      <p:ext uri="{BB962C8B-B14F-4D97-AF65-F5344CB8AC3E}">
        <p14:creationId xmlns:p14="http://schemas.microsoft.com/office/powerpoint/2010/main" val="869822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Map: Example</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1920240" cy="18288"/>
          </a:xfrm>
          <a:custGeom>
            <a:avLst/>
            <a:gdLst>
              <a:gd name="connsiteX0" fmla="*/ 0 w 1920240"/>
              <a:gd name="connsiteY0" fmla="*/ 0 h 18288"/>
              <a:gd name="connsiteX1" fmla="*/ 678485 w 1920240"/>
              <a:gd name="connsiteY1" fmla="*/ 0 h 18288"/>
              <a:gd name="connsiteX2" fmla="*/ 1337767 w 1920240"/>
              <a:gd name="connsiteY2" fmla="*/ 0 h 18288"/>
              <a:gd name="connsiteX3" fmla="*/ 1920240 w 1920240"/>
              <a:gd name="connsiteY3" fmla="*/ 0 h 18288"/>
              <a:gd name="connsiteX4" fmla="*/ 1920240 w 1920240"/>
              <a:gd name="connsiteY4" fmla="*/ 18288 h 18288"/>
              <a:gd name="connsiteX5" fmla="*/ 1318565 w 1920240"/>
              <a:gd name="connsiteY5" fmla="*/ 18288 h 18288"/>
              <a:gd name="connsiteX6" fmla="*/ 678485 w 1920240"/>
              <a:gd name="connsiteY6" fmla="*/ 18288 h 18288"/>
              <a:gd name="connsiteX7" fmla="*/ 0 w 1920240"/>
              <a:gd name="connsiteY7" fmla="*/ 18288 h 18288"/>
              <a:gd name="connsiteX8" fmla="*/ 0 w 192024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20240" h="18288" fill="none" extrusionOk="0">
                <a:moveTo>
                  <a:pt x="0" y="0"/>
                </a:moveTo>
                <a:cubicBezTo>
                  <a:pt x="153763" y="32211"/>
                  <a:pt x="501610" y="11831"/>
                  <a:pt x="678485" y="0"/>
                </a:cubicBezTo>
                <a:cubicBezTo>
                  <a:pt x="855360" y="-11831"/>
                  <a:pt x="1017123" y="13434"/>
                  <a:pt x="1337767" y="0"/>
                </a:cubicBezTo>
                <a:cubicBezTo>
                  <a:pt x="1658411" y="-13434"/>
                  <a:pt x="1645581" y="-22361"/>
                  <a:pt x="1920240" y="0"/>
                </a:cubicBezTo>
                <a:cubicBezTo>
                  <a:pt x="1920723" y="7176"/>
                  <a:pt x="1919669" y="13682"/>
                  <a:pt x="1920240" y="18288"/>
                </a:cubicBezTo>
                <a:cubicBezTo>
                  <a:pt x="1697371" y="37838"/>
                  <a:pt x="1452506" y="42527"/>
                  <a:pt x="1318565" y="18288"/>
                </a:cubicBezTo>
                <a:cubicBezTo>
                  <a:pt x="1184625" y="-5951"/>
                  <a:pt x="880136" y="30512"/>
                  <a:pt x="678485" y="18288"/>
                </a:cubicBezTo>
                <a:cubicBezTo>
                  <a:pt x="476834" y="6064"/>
                  <a:pt x="168570" y="-4220"/>
                  <a:pt x="0" y="18288"/>
                </a:cubicBezTo>
                <a:cubicBezTo>
                  <a:pt x="-655" y="13237"/>
                  <a:pt x="709" y="4645"/>
                  <a:pt x="0" y="0"/>
                </a:cubicBezTo>
                <a:close/>
              </a:path>
              <a:path w="1920240" h="18288" stroke="0" extrusionOk="0">
                <a:moveTo>
                  <a:pt x="0" y="0"/>
                </a:moveTo>
                <a:cubicBezTo>
                  <a:pt x="273869" y="30923"/>
                  <a:pt x="391344" y="-14810"/>
                  <a:pt x="620878" y="0"/>
                </a:cubicBezTo>
                <a:cubicBezTo>
                  <a:pt x="850412" y="14810"/>
                  <a:pt x="1015453" y="24870"/>
                  <a:pt x="1203350" y="0"/>
                </a:cubicBezTo>
                <a:cubicBezTo>
                  <a:pt x="1391247" y="-24870"/>
                  <a:pt x="1638239" y="20293"/>
                  <a:pt x="1920240" y="0"/>
                </a:cubicBezTo>
                <a:cubicBezTo>
                  <a:pt x="1920677" y="7222"/>
                  <a:pt x="1921119" y="13299"/>
                  <a:pt x="1920240" y="18288"/>
                </a:cubicBezTo>
                <a:cubicBezTo>
                  <a:pt x="1738201" y="45306"/>
                  <a:pt x="1469975" y="12431"/>
                  <a:pt x="1318565" y="18288"/>
                </a:cubicBezTo>
                <a:cubicBezTo>
                  <a:pt x="1167156" y="24145"/>
                  <a:pt x="778695" y="13981"/>
                  <a:pt x="640080" y="18288"/>
                </a:cubicBezTo>
                <a:cubicBezTo>
                  <a:pt x="501465" y="22595"/>
                  <a:pt x="294659" y="9205"/>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BA2428-E0C7-1FF1-1229-8CB8BD2B7C5C}"/>
              </a:ext>
            </a:extLst>
          </p:cNvPr>
          <p:cNvSpPr txBox="1"/>
          <p:nvPr/>
        </p:nvSpPr>
        <p:spPr>
          <a:xfrm>
            <a:off x="610096" y="6064545"/>
            <a:ext cx="10971808" cy="646331"/>
          </a:xfrm>
          <a:prstGeom prst="rect">
            <a:avLst/>
          </a:prstGeom>
          <a:noFill/>
        </p:spPr>
        <p:txBody>
          <a:bodyPr wrap="square" rtlCol="0">
            <a:spAutoFit/>
          </a:bodyPr>
          <a:lstStyle/>
          <a:p>
            <a:r>
              <a:rPr lang="en-US" dirty="0"/>
              <a:t>Possible Alt Text: Parking Map of UConn Storrs, CT for visitors, students, and employees, with bus routes highlighted. If you need more information, please call (860) 486-4930 Monday through Friday 8:00 AM to 4:00 PM.</a:t>
            </a:r>
          </a:p>
        </p:txBody>
      </p:sp>
      <p:pic>
        <p:nvPicPr>
          <p:cNvPr id="5" name="Picture 4" descr="A map parking at UConn Storrs, CT">
            <a:extLst>
              <a:ext uri="{FF2B5EF4-FFF2-40B4-BE49-F238E27FC236}">
                <a16:creationId xmlns:a16="http://schemas.microsoft.com/office/drawing/2014/main" id="{ECF39057-FE97-FC7A-97CA-9B6B0B0F6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158" y="1302517"/>
            <a:ext cx="7213684" cy="4623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1190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Social Media Policies for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754880" cy="18288"/>
          </a:xfrm>
          <a:custGeom>
            <a:avLst/>
            <a:gdLst>
              <a:gd name="connsiteX0" fmla="*/ 0 w 4754880"/>
              <a:gd name="connsiteY0" fmla="*/ 0 h 18288"/>
              <a:gd name="connsiteX1" fmla="*/ 631720 w 4754880"/>
              <a:gd name="connsiteY1" fmla="*/ 0 h 18288"/>
              <a:gd name="connsiteX2" fmla="*/ 1168342 w 4754880"/>
              <a:gd name="connsiteY2" fmla="*/ 0 h 18288"/>
              <a:gd name="connsiteX3" fmla="*/ 1752513 w 4754880"/>
              <a:gd name="connsiteY3" fmla="*/ 0 h 18288"/>
              <a:gd name="connsiteX4" fmla="*/ 2479330 w 4754880"/>
              <a:gd name="connsiteY4" fmla="*/ 0 h 18288"/>
              <a:gd name="connsiteX5" fmla="*/ 3111050 w 4754880"/>
              <a:gd name="connsiteY5" fmla="*/ 0 h 18288"/>
              <a:gd name="connsiteX6" fmla="*/ 3695221 w 4754880"/>
              <a:gd name="connsiteY6" fmla="*/ 0 h 18288"/>
              <a:gd name="connsiteX7" fmla="*/ 4754880 w 4754880"/>
              <a:gd name="connsiteY7" fmla="*/ 0 h 18288"/>
              <a:gd name="connsiteX8" fmla="*/ 4754880 w 4754880"/>
              <a:gd name="connsiteY8" fmla="*/ 18288 h 18288"/>
              <a:gd name="connsiteX9" fmla="*/ 4075611 w 4754880"/>
              <a:gd name="connsiteY9" fmla="*/ 18288 h 18288"/>
              <a:gd name="connsiteX10" fmla="*/ 3491440 w 4754880"/>
              <a:gd name="connsiteY10" fmla="*/ 18288 h 18288"/>
              <a:gd name="connsiteX11" fmla="*/ 2717074 w 4754880"/>
              <a:gd name="connsiteY11" fmla="*/ 18288 h 18288"/>
              <a:gd name="connsiteX12" fmla="*/ 2085355 w 4754880"/>
              <a:gd name="connsiteY12" fmla="*/ 18288 h 18288"/>
              <a:gd name="connsiteX13" fmla="*/ 1548732 w 4754880"/>
              <a:gd name="connsiteY13" fmla="*/ 18288 h 18288"/>
              <a:gd name="connsiteX14" fmla="*/ 821915 w 4754880"/>
              <a:gd name="connsiteY14" fmla="*/ 18288 h 18288"/>
              <a:gd name="connsiteX15" fmla="*/ 0 w 4754880"/>
              <a:gd name="connsiteY15" fmla="*/ 18288 h 18288"/>
              <a:gd name="connsiteX16" fmla="*/ 0 w 475488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54880" h="18288" fill="none" extrusionOk="0">
                <a:moveTo>
                  <a:pt x="0" y="0"/>
                </a:moveTo>
                <a:cubicBezTo>
                  <a:pt x="184756" y="-20110"/>
                  <a:pt x="413510" y="10030"/>
                  <a:pt x="631720" y="0"/>
                </a:cubicBezTo>
                <a:cubicBezTo>
                  <a:pt x="849930" y="-10030"/>
                  <a:pt x="985803" y="-23718"/>
                  <a:pt x="1168342" y="0"/>
                </a:cubicBezTo>
                <a:cubicBezTo>
                  <a:pt x="1350881" y="23718"/>
                  <a:pt x="1477367" y="-11216"/>
                  <a:pt x="1752513" y="0"/>
                </a:cubicBezTo>
                <a:cubicBezTo>
                  <a:pt x="2027659" y="11216"/>
                  <a:pt x="2266026" y="20522"/>
                  <a:pt x="2479330" y="0"/>
                </a:cubicBezTo>
                <a:cubicBezTo>
                  <a:pt x="2692634" y="-20522"/>
                  <a:pt x="2899778" y="-27389"/>
                  <a:pt x="3111050" y="0"/>
                </a:cubicBezTo>
                <a:cubicBezTo>
                  <a:pt x="3322322" y="27389"/>
                  <a:pt x="3448384" y="-14864"/>
                  <a:pt x="3695221" y="0"/>
                </a:cubicBezTo>
                <a:cubicBezTo>
                  <a:pt x="3942058" y="14864"/>
                  <a:pt x="4470223" y="-32892"/>
                  <a:pt x="4754880" y="0"/>
                </a:cubicBezTo>
                <a:cubicBezTo>
                  <a:pt x="4755278" y="7429"/>
                  <a:pt x="4754860" y="10822"/>
                  <a:pt x="4754880" y="18288"/>
                </a:cubicBezTo>
                <a:cubicBezTo>
                  <a:pt x="4569204" y="34913"/>
                  <a:pt x="4252769" y="13842"/>
                  <a:pt x="4075611" y="18288"/>
                </a:cubicBezTo>
                <a:cubicBezTo>
                  <a:pt x="3898453" y="22734"/>
                  <a:pt x="3664151" y="7748"/>
                  <a:pt x="3491440" y="18288"/>
                </a:cubicBezTo>
                <a:cubicBezTo>
                  <a:pt x="3318729" y="28828"/>
                  <a:pt x="3035296" y="-5313"/>
                  <a:pt x="2717074" y="18288"/>
                </a:cubicBezTo>
                <a:cubicBezTo>
                  <a:pt x="2398852" y="41889"/>
                  <a:pt x="2390054" y="42382"/>
                  <a:pt x="2085355" y="18288"/>
                </a:cubicBezTo>
                <a:cubicBezTo>
                  <a:pt x="1780656" y="-5806"/>
                  <a:pt x="1790655" y="36933"/>
                  <a:pt x="1548732" y="18288"/>
                </a:cubicBezTo>
                <a:cubicBezTo>
                  <a:pt x="1306809" y="-357"/>
                  <a:pt x="1180996" y="26284"/>
                  <a:pt x="821915" y="18288"/>
                </a:cubicBezTo>
                <a:cubicBezTo>
                  <a:pt x="462834" y="10292"/>
                  <a:pt x="326249" y="-7922"/>
                  <a:pt x="0" y="18288"/>
                </a:cubicBezTo>
                <a:cubicBezTo>
                  <a:pt x="-591" y="13205"/>
                  <a:pt x="-663" y="6329"/>
                  <a:pt x="0" y="0"/>
                </a:cubicBezTo>
                <a:close/>
              </a:path>
              <a:path w="4754880" h="18288" stroke="0" extrusionOk="0">
                <a:moveTo>
                  <a:pt x="0" y="0"/>
                </a:moveTo>
                <a:cubicBezTo>
                  <a:pt x="284578" y="-18919"/>
                  <a:pt x="376209" y="-27231"/>
                  <a:pt x="631720" y="0"/>
                </a:cubicBezTo>
                <a:cubicBezTo>
                  <a:pt x="887231" y="27231"/>
                  <a:pt x="1008111" y="15439"/>
                  <a:pt x="1168342" y="0"/>
                </a:cubicBezTo>
                <a:cubicBezTo>
                  <a:pt x="1328573" y="-15439"/>
                  <a:pt x="1575064" y="23722"/>
                  <a:pt x="1942708" y="0"/>
                </a:cubicBezTo>
                <a:cubicBezTo>
                  <a:pt x="2310352" y="-23722"/>
                  <a:pt x="2350294" y="-17841"/>
                  <a:pt x="2574428" y="0"/>
                </a:cubicBezTo>
                <a:cubicBezTo>
                  <a:pt x="2798562" y="17841"/>
                  <a:pt x="2960695" y="-6337"/>
                  <a:pt x="3206148" y="0"/>
                </a:cubicBezTo>
                <a:cubicBezTo>
                  <a:pt x="3451601" y="6337"/>
                  <a:pt x="3772208" y="25810"/>
                  <a:pt x="3980514" y="0"/>
                </a:cubicBezTo>
                <a:cubicBezTo>
                  <a:pt x="4188820" y="-25810"/>
                  <a:pt x="4371875" y="-19504"/>
                  <a:pt x="4754880" y="0"/>
                </a:cubicBezTo>
                <a:cubicBezTo>
                  <a:pt x="4753994" y="5429"/>
                  <a:pt x="4755701" y="14046"/>
                  <a:pt x="4754880" y="18288"/>
                </a:cubicBezTo>
                <a:cubicBezTo>
                  <a:pt x="4583549" y="-1460"/>
                  <a:pt x="4338018" y="39572"/>
                  <a:pt x="4170709" y="18288"/>
                </a:cubicBezTo>
                <a:cubicBezTo>
                  <a:pt x="4003400" y="-2996"/>
                  <a:pt x="3763581" y="33958"/>
                  <a:pt x="3491440" y="18288"/>
                </a:cubicBezTo>
                <a:cubicBezTo>
                  <a:pt x="3219299" y="2618"/>
                  <a:pt x="3130204" y="25579"/>
                  <a:pt x="2812172" y="18288"/>
                </a:cubicBezTo>
                <a:cubicBezTo>
                  <a:pt x="2494140" y="10997"/>
                  <a:pt x="2307095" y="19268"/>
                  <a:pt x="2180452" y="18288"/>
                </a:cubicBezTo>
                <a:cubicBezTo>
                  <a:pt x="2053809" y="17308"/>
                  <a:pt x="1593545" y="-3293"/>
                  <a:pt x="1406086" y="18288"/>
                </a:cubicBezTo>
                <a:cubicBezTo>
                  <a:pt x="1218627" y="39869"/>
                  <a:pt x="826347" y="40710"/>
                  <a:pt x="631720" y="18288"/>
                </a:cubicBezTo>
                <a:cubicBezTo>
                  <a:pt x="437093" y="-4134"/>
                  <a:pt x="243827" y="41891"/>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2BA2428-E0C7-1FF1-1229-8CB8BD2B7C5C}"/>
              </a:ext>
            </a:extLst>
          </p:cNvPr>
          <p:cNvSpPr txBox="1"/>
          <p:nvPr/>
        </p:nvSpPr>
        <p:spPr>
          <a:xfrm>
            <a:off x="685800" y="1632528"/>
            <a:ext cx="9184906" cy="483209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b="1" dirty="0"/>
              <a:t>X (Twitter) </a:t>
            </a:r>
            <a:r>
              <a:rPr lang="en-US" sz="2400" dirty="0"/>
              <a:t>supports alt text up to 1,000 characters, though alt text cannot be added or edited after an image or gif is posted, unless you have a X Premium. </a:t>
            </a:r>
            <a:r>
              <a:rPr lang="en-US" sz="2400" dirty="0">
                <a:hlinkClick r:id="rId3"/>
              </a:rPr>
              <a:t>How to add alt text when posting on X</a:t>
            </a:r>
            <a:r>
              <a:rPr lang="en-US" sz="2400" dirty="0"/>
              <a:t>.</a:t>
            </a:r>
          </a:p>
          <a:p>
            <a:pPr marL="285750" indent="-285750">
              <a:spcAft>
                <a:spcPts val="1200"/>
              </a:spcAft>
              <a:buFont typeface="Arial" panose="020B0604020202020204" pitchFamily="34" charset="0"/>
              <a:buChar char="•"/>
            </a:pPr>
            <a:r>
              <a:rPr lang="en-US" sz="2400" b="1" dirty="0"/>
              <a:t>Instagram</a:t>
            </a:r>
            <a:r>
              <a:rPr lang="en-US" sz="2400" dirty="0"/>
              <a:t> has no limit on the number of characters, and alt text can be added or </a:t>
            </a:r>
            <a:r>
              <a:rPr lang="en-US" sz="2400" dirty="0">
                <a:hlinkClick r:id="rId4"/>
              </a:rPr>
              <a:t>edited after a picture is posted</a:t>
            </a:r>
            <a:r>
              <a:rPr lang="en-US" sz="2400" dirty="0"/>
              <a:t>.</a:t>
            </a:r>
          </a:p>
          <a:p>
            <a:pPr marL="285750" indent="-285750">
              <a:buFont typeface="Arial" panose="020B0604020202020204" pitchFamily="34" charset="0"/>
              <a:buChar char="•"/>
            </a:pPr>
            <a:r>
              <a:rPr lang="en-US" sz="2400" b="1" dirty="0"/>
              <a:t>Facebook</a:t>
            </a:r>
            <a:r>
              <a:rPr lang="en-US" sz="2400" dirty="0"/>
              <a:t> has no limit on the number of characters, and alt text can be added or edited after a picture is posted.</a:t>
            </a:r>
          </a:p>
          <a:p>
            <a:pPr marL="742950" lvl="1" indent="-285750">
              <a:buFont typeface="Arial" panose="020B0604020202020204" pitchFamily="34" charset="0"/>
              <a:buChar char="•"/>
            </a:pPr>
            <a:r>
              <a:rPr lang="en-US" sz="2400" dirty="0"/>
              <a:t>Facebook’s Automatic Alt Text (AAT) technology uses computer vision and artificial intelligence to automatically create a description of the image. The automatic alt text may not always be complete, but you can </a:t>
            </a:r>
            <a:r>
              <a:rPr lang="en-US" sz="2400" dirty="0">
                <a:hlinkClick r:id="rId5"/>
              </a:rPr>
              <a:t>edit the alt text for images </a:t>
            </a:r>
            <a:r>
              <a:rPr lang="en-US" sz="2400" dirty="0"/>
              <a:t>you upload or post.</a:t>
            </a:r>
          </a:p>
        </p:txBody>
      </p:sp>
      <p:sp>
        <p:nvSpPr>
          <p:cNvPr id="4" name="TextBox 3">
            <a:extLst>
              <a:ext uri="{FF2B5EF4-FFF2-40B4-BE49-F238E27FC236}">
                <a16:creationId xmlns:a16="http://schemas.microsoft.com/office/drawing/2014/main" id="{DE3B4F57-F0E3-83F9-4E2D-2C570F6EB536}"/>
              </a:ext>
            </a:extLst>
          </p:cNvPr>
          <p:cNvSpPr txBox="1"/>
          <p:nvPr/>
        </p:nvSpPr>
        <p:spPr>
          <a:xfrm>
            <a:off x="221380" y="6383320"/>
            <a:ext cx="2049209" cy="369332"/>
          </a:xfrm>
          <a:prstGeom prst="rect">
            <a:avLst/>
          </a:prstGeom>
          <a:noFill/>
        </p:spPr>
        <p:txBody>
          <a:bodyPr wrap="square" rtlCol="0">
            <a:spAutoFit/>
          </a:bodyPr>
          <a:lstStyle/>
          <a:p>
            <a:r>
              <a:rPr lang="en-US" dirty="0"/>
              <a:t>Source: </a:t>
            </a:r>
            <a:r>
              <a:rPr lang="en-US" dirty="0">
                <a:hlinkClick r:id="rId6"/>
              </a:rPr>
              <a:t>Perkins.org</a:t>
            </a:r>
            <a:endParaRPr lang="en-US" dirty="0"/>
          </a:p>
        </p:txBody>
      </p:sp>
    </p:spTree>
    <p:extLst>
      <p:ext uri="{BB962C8B-B14F-4D97-AF65-F5344CB8AC3E}">
        <p14:creationId xmlns:p14="http://schemas.microsoft.com/office/powerpoint/2010/main" val="100208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E1E7-5C83-4A70-923E-1EE611691307}"/>
              </a:ext>
            </a:extLst>
          </p:cNvPr>
          <p:cNvSpPr>
            <a:spLocks noGrp="1"/>
          </p:cNvSpPr>
          <p:nvPr>
            <p:ph type="title"/>
          </p:nvPr>
        </p:nvSpPr>
        <p:spPr>
          <a:xfrm>
            <a:off x="295275" y="50996"/>
            <a:ext cx="11729085" cy="1325563"/>
          </a:xfrm>
        </p:spPr>
        <p:txBody>
          <a:bodyPr>
            <a:normAutofit/>
          </a:bodyPr>
          <a:lstStyle/>
          <a:p>
            <a:r>
              <a:rPr lang="en-US" sz="4000" b="1" dirty="0">
                <a:latin typeface="+mn-lt"/>
                <a:ea typeface="Cambria" panose="02040503050406030204" pitchFamily="18" charset="0"/>
              </a:rPr>
              <a:t>Basic Accessibility Checklist for Alt Text</a:t>
            </a:r>
          </a:p>
        </p:txBody>
      </p:sp>
      <p:sp>
        <p:nvSpPr>
          <p:cNvPr id="3" name="Content Placeholder 2">
            <a:extLst>
              <a:ext uri="{FF2B5EF4-FFF2-40B4-BE49-F238E27FC236}">
                <a16:creationId xmlns:a16="http://schemas.microsoft.com/office/drawing/2014/main" id="{CE136DDF-0A0A-5B95-9ED9-339409A415F7}"/>
              </a:ext>
            </a:extLst>
          </p:cNvPr>
          <p:cNvSpPr>
            <a:spLocks noGrp="1"/>
          </p:cNvSpPr>
          <p:nvPr>
            <p:ph idx="1"/>
          </p:nvPr>
        </p:nvSpPr>
        <p:spPr>
          <a:xfrm>
            <a:off x="295275" y="1376559"/>
            <a:ext cx="11506200" cy="5430445"/>
          </a:xfrm>
        </p:spPr>
        <p:txBody>
          <a:bodyPr vert="horz" lIns="91440" tIns="45720" rIns="91440" bIns="45720" rtlCol="0" anchor="t">
            <a:noAutofit/>
          </a:bodyPr>
          <a:lstStyle/>
          <a:p>
            <a:pPr lvl="1">
              <a:buFont typeface="Wingdings" panose="05000000000000000000" pitchFamily="2" charset="2"/>
              <a:buChar char="q"/>
            </a:pPr>
            <a:r>
              <a:rPr lang="en-US" sz="3200" dirty="0">
                <a:ea typeface="+mn-lt"/>
                <a:cs typeface="+mn-lt"/>
              </a:rPr>
              <a:t> Do not start alt text with “picture of” or “graphic of”</a:t>
            </a:r>
          </a:p>
          <a:p>
            <a:pPr lvl="1">
              <a:buFont typeface="Wingdings" panose="05000000000000000000" pitchFamily="2" charset="2"/>
              <a:buChar char="q"/>
            </a:pPr>
            <a:r>
              <a:rPr lang="en-US" sz="3200" dirty="0">
                <a:ea typeface="+mn-lt"/>
                <a:cs typeface="+mn-lt"/>
              </a:rPr>
              <a:t> Alt text is accurate (not file name)</a:t>
            </a:r>
          </a:p>
          <a:p>
            <a:pPr lvl="1">
              <a:buFont typeface="Wingdings" panose="05000000000000000000" pitchFamily="2" charset="2"/>
              <a:buChar char="q"/>
            </a:pPr>
            <a:r>
              <a:rPr lang="en-US" sz="3200" dirty="0">
                <a:ea typeface="+mn-lt"/>
                <a:cs typeface="+mn-lt"/>
              </a:rPr>
              <a:t> Validate auto-generated alt text</a:t>
            </a:r>
          </a:p>
          <a:p>
            <a:pPr lvl="1">
              <a:buFont typeface="Wingdings" panose="05000000000000000000" pitchFamily="2" charset="2"/>
              <a:buChar char="q"/>
            </a:pPr>
            <a:r>
              <a:rPr lang="en-US" sz="3200" dirty="0">
                <a:ea typeface="+mn-lt"/>
                <a:cs typeface="+mn-lt"/>
              </a:rPr>
              <a:t> Include enough information for end user</a:t>
            </a:r>
          </a:p>
          <a:p>
            <a:pPr lvl="1">
              <a:buFont typeface="Wingdings" panose="05000000000000000000" pitchFamily="2" charset="2"/>
              <a:buChar char="q"/>
            </a:pPr>
            <a:r>
              <a:rPr lang="en-US" sz="3200" dirty="0">
                <a:ea typeface="+mn-lt"/>
                <a:cs typeface="+mn-lt"/>
              </a:rPr>
              <a:t> Exclude information found near the image (i.e. caption below image)</a:t>
            </a:r>
          </a:p>
          <a:p>
            <a:pPr lvl="1">
              <a:buFont typeface="Wingdings" panose="05000000000000000000" pitchFamily="2" charset="2"/>
              <a:buChar char="q"/>
            </a:pPr>
            <a:r>
              <a:rPr lang="en-US" sz="3200" dirty="0">
                <a:ea typeface="+mn-lt"/>
                <a:cs typeface="+mn-lt"/>
              </a:rPr>
              <a:t> Include alt text of images with hyperlink</a:t>
            </a:r>
          </a:p>
          <a:p>
            <a:pPr lvl="1">
              <a:buFont typeface="Wingdings" panose="05000000000000000000" pitchFamily="2" charset="2"/>
              <a:buChar char="q"/>
            </a:pPr>
            <a:r>
              <a:rPr lang="en-US" sz="3200" dirty="0">
                <a:ea typeface="+mn-lt"/>
                <a:cs typeface="+mn-lt"/>
              </a:rPr>
              <a:t> Alt text can vary for same image based on context</a:t>
            </a:r>
          </a:p>
          <a:p>
            <a:pPr lvl="1">
              <a:buFont typeface="Wingdings" panose="05000000000000000000" pitchFamily="2" charset="2"/>
              <a:buChar char="q"/>
            </a:pPr>
            <a:r>
              <a:rPr lang="en-US" sz="3200" dirty="0">
                <a:ea typeface="+mn-lt"/>
                <a:cs typeface="+mn-lt"/>
              </a:rPr>
              <a:t> Graphs/Charts and maps are more complex</a:t>
            </a:r>
          </a:p>
          <a:p>
            <a:pPr lvl="1">
              <a:buFont typeface="Wingdings" panose="05000000000000000000" pitchFamily="2" charset="2"/>
              <a:buChar char="q"/>
            </a:pPr>
            <a:r>
              <a:rPr lang="en-US" sz="3200">
                <a:ea typeface="+mn-lt"/>
                <a:cs typeface="+mn-lt"/>
              </a:rPr>
              <a:t> Ask </a:t>
            </a:r>
            <a:r>
              <a:rPr lang="en-US" sz="3200" dirty="0">
                <a:ea typeface="+mn-lt"/>
                <a:cs typeface="+mn-lt"/>
              </a:rPr>
              <a:t>content creator (person who wants to use the image) to write the alt text</a:t>
            </a:r>
          </a:p>
        </p:txBody>
      </p:sp>
      <p:sp>
        <p:nvSpPr>
          <p:cNvPr id="6" name="sketch line">
            <a:extLst>
              <a:ext uri="{FF2B5EF4-FFF2-40B4-BE49-F238E27FC236}">
                <a16:creationId xmlns:a16="http://schemas.microsoft.com/office/drawing/2014/main" id="{CBACECA1-0760-7A09-5E78-3D72E45A1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200" y="1005840"/>
            <a:ext cx="10058400" cy="18288"/>
          </a:xfrm>
          <a:custGeom>
            <a:avLst/>
            <a:gdLst>
              <a:gd name="connsiteX0" fmla="*/ 0 w 10058400"/>
              <a:gd name="connsiteY0" fmla="*/ 0 h 18288"/>
              <a:gd name="connsiteX1" fmla="*/ 871728 w 10058400"/>
              <a:gd name="connsiteY1" fmla="*/ 0 h 18288"/>
              <a:gd name="connsiteX2" fmla="*/ 1341120 w 10058400"/>
              <a:gd name="connsiteY2" fmla="*/ 0 h 18288"/>
              <a:gd name="connsiteX3" fmla="*/ 2112264 w 10058400"/>
              <a:gd name="connsiteY3" fmla="*/ 0 h 18288"/>
              <a:gd name="connsiteX4" fmla="*/ 2581656 w 10058400"/>
              <a:gd name="connsiteY4" fmla="*/ 0 h 18288"/>
              <a:gd name="connsiteX5" fmla="*/ 3252216 w 10058400"/>
              <a:gd name="connsiteY5" fmla="*/ 0 h 18288"/>
              <a:gd name="connsiteX6" fmla="*/ 4023360 w 10058400"/>
              <a:gd name="connsiteY6" fmla="*/ 0 h 18288"/>
              <a:gd name="connsiteX7" fmla="*/ 4392168 w 10058400"/>
              <a:gd name="connsiteY7" fmla="*/ 0 h 18288"/>
              <a:gd name="connsiteX8" fmla="*/ 4760976 w 10058400"/>
              <a:gd name="connsiteY8" fmla="*/ 0 h 18288"/>
              <a:gd name="connsiteX9" fmla="*/ 5632704 w 10058400"/>
              <a:gd name="connsiteY9" fmla="*/ 0 h 18288"/>
              <a:gd name="connsiteX10" fmla="*/ 6303264 w 10058400"/>
              <a:gd name="connsiteY10" fmla="*/ 0 h 18288"/>
              <a:gd name="connsiteX11" fmla="*/ 6672072 w 10058400"/>
              <a:gd name="connsiteY11" fmla="*/ 0 h 18288"/>
              <a:gd name="connsiteX12" fmla="*/ 7342632 w 10058400"/>
              <a:gd name="connsiteY12" fmla="*/ 0 h 18288"/>
              <a:gd name="connsiteX13" fmla="*/ 8214360 w 10058400"/>
              <a:gd name="connsiteY13" fmla="*/ 0 h 18288"/>
              <a:gd name="connsiteX14" fmla="*/ 8784336 w 10058400"/>
              <a:gd name="connsiteY14" fmla="*/ 0 h 18288"/>
              <a:gd name="connsiteX15" fmla="*/ 9354312 w 10058400"/>
              <a:gd name="connsiteY15" fmla="*/ 0 h 18288"/>
              <a:gd name="connsiteX16" fmla="*/ 10058400 w 10058400"/>
              <a:gd name="connsiteY16" fmla="*/ 0 h 18288"/>
              <a:gd name="connsiteX17" fmla="*/ 10058400 w 10058400"/>
              <a:gd name="connsiteY17" fmla="*/ 18288 h 18288"/>
              <a:gd name="connsiteX18" fmla="*/ 9387840 w 10058400"/>
              <a:gd name="connsiteY18" fmla="*/ 18288 h 18288"/>
              <a:gd name="connsiteX19" fmla="*/ 8616696 w 10058400"/>
              <a:gd name="connsiteY19" fmla="*/ 18288 h 18288"/>
              <a:gd name="connsiteX20" fmla="*/ 7845552 w 10058400"/>
              <a:gd name="connsiteY20" fmla="*/ 18288 h 18288"/>
              <a:gd name="connsiteX21" fmla="*/ 7376160 w 10058400"/>
              <a:gd name="connsiteY21" fmla="*/ 18288 h 18288"/>
              <a:gd name="connsiteX22" fmla="*/ 6504432 w 10058400"/>
              <a:gd name="connsiteY22" fmla="*/ 18288 h 18288"/>
              <a:gd name="connsiteX23" fmla="*/ 5833872 w 10058400"/>
              <a:gd name="connsiteY23" fmla="*/ 18288 h 18288"/>
              <a:gd name="connsiteX24" fmla="*/ 5465064 w 10058400"/>
              <a:gd name="connsiteY24" fmla="*/ 18288 h 18288"/>
              <a:gd name="connsiteX25" fmla="*/ 4794504 w 10058400"/>
              <a:gd name="connsiteY25" fmla="*/ 18288 h 18288"/>
              <a:gd name="connsiteX26" fmla="*/ 4224528 w 10058400"/>
              <a:gd name="connsiteY26" fmla="*/ 18288 h 18288"/>
              <a:gd name="connsiteX27" fmla="*/ 3654552 w 10058400"/>
              <a:gd name="connsiteY27" fmla="*/ 18288 h 18288"/>
              <a:gd name="connsiteX28" fmla="*/ 3084576 w 10058400"/>
              <a:gd name="connsiteY28" fmla="*/ 18288 h 18288"/>
              <a:gd name="connsiteX29" fmla="*/ 2514600 w 10058400"/>
              <a:gd name="connsiteY29" fmla="*/ 18288 h 18288"/>
              <a:gd name="connsiteX30" fmla="*/ 1743456 w 10058400"/>
              <a:gd name="connsiteY30" fmla="*/ 18288 h 18288"/>
              <a:gd name="connsiteX31" fmla="*/ 1072896 w 10058400"/>
              <a:gd name="connsiteY31" fmla="*/ 18288 h 18288"/>
              <a:gd name="connsiteX32" fmla="*/ 704088 w 10058400"/>
              <a:gd name="connsiteY32" fmla="*/ 18288 h 18288"/>
              <a:gd name="connsiteX33" fmla="*/ 0 w 10058400"/>
              <a:gd name="connsiteY33" fmla="*/ 18288 h 18288"/>
              <a:gd name="connsiteX34" fmla="*/ 0 w 1005840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058400" h="18288" fill="none" extrusionOk="0">
                <a:moveTo>
                  <a:pt x="0" y="0"/>
                </a:moveTo>
                <a:cubicBezTo>
                  <a:pt x="334658" y="-19022"/>
                  <a:pt x="681341" y="-18040"/>
                  <a:pt x="871728" y="0"/>
                </a:cubicBezTo>
                <a:cubicBezTo>
                  <a:pt x="1062115" y="18040"/>
                  <a:pt x="1232837" y="-1222"/>
                  <a:pt x="1341120" y="0"/>
                </a:cubicBezTo>
                <a:cubicBezTo>
                  <a:pt x="1449403" y="1222"/>
                  <a:pt x="1840884" y="19963"/>
                  <a:pt x="2112264" y="0"/>
                </a:cubicBezTo>
                <a:cubicBezTo>
                  <a:pt x="2383644" y="-19963"/>
                  <a:pt x="2364510" y="-12060"/>
                  <a:pt x="2581656" y="0"/>
                </a:cubicBezTo>
                <a:cubicBezTo>
                  <a:pt x="2798802" y="12060"/>
                  <a:pt x="3098653" y="-8686"/>
                  <a:pt x="3252216" y="0"/>
                </a:cubicBezTo>
                <a:cubicBezTo>
                  <a:pt x="3405779" y="8686"/>
                  <a:pt x="3779581" y="9580"/>
                  <a:pt x="4023360" y="0"/>
                </a:cubicBezTo>
                <a:cubicBezTo>
                  <a:pt x="4267139" y="-9580"/>
                  <a:pt x="4300308" y="-10723"/>
                  <a:pt x="4392168" y="0"/>
                </a:cubicBezTo>
                <a:cubicBezTo>
                  <a:pt x="4484028" y="10723"/>
                  <a:pt x="4577956" y="-10477"/>
                  <a:pt x="4760976" y="0"/>
                </a:cubicBezTo>
                <a:cubicBezTo>
                  <a:pt x="4943996" y="10477"/>
                  <a:pt x="5288601" y="20381"/>
                  <a:pt x="5632704" y="0"/>
                </a:cubicBezTo>
                <a:cubicBezTo>
                  <a:pt x="5976807" y="-20381"/>
                  <a:pt x="5982544" y="-8995"/>
                  <a:pt x="6303264" y="0"/>
                </a:cubicBezTo>
                <a:cubicBezTo>
                  <a:pt x="6623984" y="8995"/>
                  <a:pt x="6518155" y="-12608"/>
                  <a:pt x="6672072" y="0"/>
                </a:cubicBezTo>
                <a:cubicBezTo>
                  <a:pt x="6825989" y="12608"/>
                  <a:pt x="7201084" y="-10078"/>
                  <a:pt x="7342632" y="0"/>
                </a:cubicBezTo>
                <a:cubicBezTo>
                  <a:pt x="7484180" y="10078"/>
                  <a:pt x="7820183" y="42917"/>
                  <a:pt x="8214360" y="0"/>
                </a:cubicBezTo>
                <a:cubicBezTo>
                  <a:pt x="8608537" y="-42917"/>
                  <a:pt x="8506217" y="3845"/>
                  <a:pt x="8784336" y="0"/>
                </a:cubicBezTo>
                <a:cubicBezTo>
                  <a:pt x="9062455" y="-3845"/>
                  <a:pt x="9197272" y="-15591"/>
                  <a:pt x="9354312" y="0"/>
                </a:cubicBezTo>
                <a:cubicBezTo>
                  <a:pt x="9511352" y="15591"/>
                  <a:pt x="9758297" y="20300"/>
                  <a:pt x="10058400" y="0"/>
                </a:cubicBezTo>
                <a:cubicBezTo>
                  <a:pt x="10058738" y="7640"/>
                  <a:pt x="10057950" y="11289"/>
                  <a:pt x="10058400" y="18288"/>
                </a:cubicBezTo>
                <a:cubicBezTo>
                  <a:pt x="9758666" y="48758"/>
                  <a:pt x="9707216" y="18685"/>
                  <a:pt x="9387840" y="18288"/>
                </a:cubicBezTo>
                <a:cubicBezTo>
                  <a:pt x="9068464" y="17891"/>
                  <a:pt x="8969166" y="3620"/>
                  <a:pt x="8616696" y="18288"/>
                </a:cubicBezTo>
                <a:cubicBezTo>
                  <a:pt x="8264226" y="32956"/>
                  <a:pt x="8059107" y="51367"/>
                  <a:pt x="7845552" y="18288"/>
                </a:cubicBezTo>
                <a:cubicBezTo>
                  <a:pt x="7631997" y="-14791"/>
                  <a:pt x="7577558" y="37363"/>
                  <a:pt x="7376160" y="18288"/>
                </a:cubicBezTo>
                <a:cubicBezTo>
                  <a:pt x="7174762" y="-787"/>
                  <a:pt x="6928433" y="14864"/>
                  <a:pt x="6504432" y="18288"/>
                </a:cubicBezTo>
                <a:cubicBezTo>
                  <a:pt x="6080431" y="21712"/>
                  <a:pt x="6104780" y="17541"/>
                  <a:pt x="5833872" y="18288"/>
                </a:cubicBezTo>
                <a:cubicBezTo>
                  <a:pt x="5562964" y="19035"/>
                  <a:pt x="5559559" y="27284"/>
                  <a:pt x="5465064" y="18288"/>
                </a:cubicBezTo>
                <a:cubicBezTo>
                  <a:pt x="5370569" y="9292"/>
                  <a:pt x="4963819" y="-14800"/>
                  <a:pt x="4794504" y="18288"/>
                </a:cubicBezTo>
                <a:cubicBezTo>
                  <a:pt x="4625189" y="51376"/>
                  <a:pt x="4366498" y="6696"/>
                  <a:pt x="4224528" y="18288"/>
                </a:cubicBezTo>
                <a:cubicBezTo>
                  <a:pt x="4082558" y="29880"/>
                  <a:pt x="3870444" y="19624"/>
                  <a:pt x="3654552" y="18288"/>
                </a:cubicBezTo>
                <a:cubicBezTo>
                  <a:pt x="3438660" y="16952"/>
                  <a:pt x="3315883" y="78"/>
                  <a:pt x="3084576" y="18288"/>
                </a:cubicBezTo>
                <a:cubicBezTo>
                  <a:pt x="2853269" y="36498"/>
                  <a:pt x="2756535" y="41131"/>
                  <a:pt x="2514600" y="18288"/>
                </a:cubicBezTo>
                <a:cubicBezTo>
                  <a:pt x="2272665" y="-4555"/>
                  <a:pt x="1968940" y="25290"/>
                  <a:pt x="1743456" y="18288"/>
                </a:cubicBezTo>
                <a:cubicBezTo>
                  <a:pt x="1517972" y="11286"/>
                  <a:pt x="1326246" y="28678"/>
                  <a:pt x="1072896" y="18288"/>
                </a:cubicBezTo>
                <a:cubicBezTo>
                  <a:pt x="819546" y="7898"/>
                  <a:pt x="820014" y="25628"/>
                  <a:pt x="704088" y="18288"/>
                </a:cubicBezTo>
                <a:cubicBezTo>
                  <a:pt x="588162" y="10948"/>
                  <a:pt x="264710" y="-2082"/>
                  <a:pt x="0" y="18288"/>
                </a:cubicBezTo>
                <a:cubicBezTo>
                  <a:pt x="-82" y="11708"/>
                  <a:pt x="-178" y="8956"/>
                  <a:pt x="0" y="0"/>
                </a:cubicBezTo>
                <a:close/>
              </a:path>
              <a:path w="10058400" h="18288" stroke="0" extrusionOk="0">
                <a:moveTo>
                  <a:pt x="0" y="0"/>
                </a:moveTo>
                <a:cubicBezTo>
                  <a:pt x="120882" y="-19041"/>
                  <a:pt x="345677" y="-15698"/>
                  <a:pt x="569976" y="0"/>
                </a:cubicBezTo>
                <a:cubicBezTo>
                  <a:pt x="794275" y="15698"/>
                  <a:pt x="815004" y="-12908"/>
                  <a:pt x="938784" y="0"/>
                </a:cubicBezTo>
                <a:cubicBezTo>
                  <a:pt x="1062564" y="12908"/>
                  <a:pt x="1417000" y="-27861"/>
                  <a:pt x="1810512" y="0"/>
                </a:cubicBezTo>
                <a:cubicBezTo>
                  <a:pt x="2204024" y="27861"/>
                  <a:pt x="2114556" y="2763"/>
                  <a:pt x="2380488" y="0"/>
                </a:cubicBezTo>
                <a:cubicBezTo>
                  <a:pt x="2646420" y="-2763"/>
                  <a:pt x="2697029" y="28085"/>
                  <a:pt x="2950464" y="0"/>
                </a:cubicBezTo>
                <a:cubicBezTo>
                  <a:pt x="3203899" y="-28085"/>
                  <a:pt x="3390812" y="-12538"/>
                  <a:pt x="3822192" y="0"/>
                </a:cubicBezTo>
                <a:cubicBezTo>
                  <a:pt x="4253572" y="12538"/>
                  <a:pt x="4161348" y="13090"/>
                  <a:pt x="4291584" y="0"/>
                </a:cubicBezTo>
                <a:cubicBezTo>
                  <a:pt x="4421820" y="-13090"/>
                  <a:pt x="4755760" y="11859"/>
                  <a:pt x="5163312" y="0"/>
                </a:cubicBezTo>
                <a:cubicBezTo>
                  <a:pt x="5570864" y="-11859"/>
                  <a:pt x="5702139" y="14703"/>
                  <a:pt x="6035040" y="0"/>
                </a:cubicBezTo>
                <a:cubicBezTo>
                  <a:pt x="6367941" y="-14703"/>
                  <a:pt x="6472880" y="-3083"/>
                  <a:pt x="6705600" y="0"/>
                </a:cubicBezTo>
                <a:cubicBezTo>
                  <a:pt x="6938320" y="3083"/>
                  <a:pt x="7388759" y="25367"/>
                  <a:pt x="7577328" y="0"/>
                </a:cubicBezTo>
                <a:cubicBezTo>
                  <a:pt x="7765897" y="-25367"/>
                  <a:pt x="8012035" y="3189"/>
                  <a:pt x="8147304" y="0"/>
                </a:cubicBezTo>
                <a:cubicBezTo>
                  <a:pt x="8282573" y="-3189"/>
                  <a:pt x="8493420" y="2374"/>
                  <a:pt x="8717280" y="0"/>
                </a:cubicBezTo>
                <a:cubicBezTo>
                  <a:pt x="8941140" y="-2374"/>
                  <a:pt x="9274545" y="21250"/>
                  <a:pt x="9488424" y="0"/>
                </a:cubicBezTo>
                <a:cubicBezTo>
                  <a:pt x="9702303" y="-21250"/>
                  <a:pt x="9774869" y="27391"/>
                  <a:pt x="10058400" y="0"/>
                </a:cubicBezTo>
                <a:cubicBezTo>
                  <a:pt x="10058525" y="4395"/>
                  <a:pt x="10058325" y="9776"/>
                  <a:pt x="10058400" y="18288"/>
                </a:cubicBezTo>
                <a:cubicBezTo>
                  <a:pt x="9760319" y="42975"/>
                  <a:pt x="9447826" y="14204"/>
                  <a:pt x="9287256" y="18288"/>
                </a:cubicBezTo>
                <a:cubicBezTo>
                  <a:pt x="9126686" y="22372"/>
                  <a:pt x="8871278" y="7926"/>
                  <a:pt x="8616696" y="18288"/>
                </a:cubicBezTo>
                <a:cubicBezTo>
                  <a:pt x="8362114" y="28650"/>
                  <a:pt x="8403958" y="16785"/>
                  <a:pt x="8247888" y="18288"/>
                </a:cubicBezTo>
                <a:cubicBezTo>
                  <a:pt x="8091818" y="19791"/>
                  <a:pt x="7955945" y="12999"/>
                  <a:pt x="7778496" y="18288"/>
                </a:cubicBezTo>
                <a:cubicBezTo>
                  <a:pt x="7601047" y="23577"/>
                  <a:pt x="7251882" y="31804"/>
                  <a:pt x="6906768" y="18288"/>
                </a:cubicBezTo>
                <a:cubicBezTo>
                  <a:pt x="6561654" y="4772"/>
                  <a:pt x="6561515" y="13741"/>
                  <a:pt x="6236208" y="18288"/>
                </a:cubicBezTo>
                <a:cubicBezTo>
                  <a:pt x="5910901" y="22835"/>
                  <a:pt x="5895967" y="28150"/>
                  <a:pt x="5766816" y="18288"/>
                </a:cubicBezTo>
                <a:cubicBezTo>
                  <a:pt x="5637665" y="8426"/>
                  <a:pt x="5281724" y="15646"/>
                  <a:pt x="5096256" y="18288"/>
                </a:cubicBezTo>
                <a:cubicBezTo>
                  <a:pt x="4910788" y="20930"/>
                  <a:pt x="4848857" y="35740"/>
                  <a:pt x="4727448" y="18288"/>
                </a:cubicBezTo>
                <a:cubicBezTo>
                  <a:pt x="4606039" y="836"/>
                  <a:pt x="4458519" y="15067"/>
                  <a:pt x="4358640" y="18288"/>
                </a:cubicBezTo>
                <a:cubicBezTo>
                  <a:pt x="4258761" y="21509"/>
                  <a:pt x="4012132" y="7304"/>
                  <a:pt x="3688080" y="18288"/>
                </a:cubicBezTo>
                <a:cubicBezTo>
                  <a:pt x="3364028" y="29272"/>
                  <a:pt x="3378408" y="41231"/>
                  <a:pt x="3218688" y="18288"/>
                </a:cubicBezTo>
                <a:cubicBezTo>
                  <a:pt x="3058968" y="-4655"/>
                  <a:pt x="2696090" y="9421"/>
                  <a:pt x="2447544" y="18288"/>
                </a:cubicBezTo>
                <a:cubicBezTo>
                  <a:pt x="2198998" y="27155"/>
                  <a:pt x="2202021" y="26087"/>
                  <a:pt x="1978152" y="18288"/>
                </a:cubicBezTo>
                <a:cubicBezTo>
                  <a:pt x="1754283" y="10489"/>
                  <a:pt x="1551278" y="-13584"/>
                  <a:pt x="1207008" y="18288"/>
                </a:cubicBezTo>
                <a:cubicBezTo>
                  <a:pt x="862738" y="50160"/>
                  <a:pt x="988918" y="10376"/>
                  <a:pt x="838200" y="18288"/>
                </a:cubicBezTo>
                <a:cubicBezTo>
                  <a:pt x="687482" y="26200"/>
                  <a:pt x="260946" y="12029"/>
                  <a:pt x="0" y="18288"/>
                </a:cubicBezTo>
                <a:cubicBezTo>
                  <a:pt x="-504" y="12101"/>
                  <a:pt x="-591" y="7719"/>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1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CC91A2-40AE-77CA-7212-154D95AD5C95}"/>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6AA102F-A2C0-3D1E-A0B6-07130BDB6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AB307A71-025A-BA27-5471-AD312EE4E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0F1FC1BF-70DF-65F9-586B-8EC8C953D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744CB0-2477-AB44-D6DA-3DD0BF120D33}"/>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dirty="0">
                <a:solidFill>
                  <a:schemeClr val="tx1"/>
                </a:solidFill>
                <a:latin typeface="+mj-lt"/>
                <a:ea typeface="+mj-ea"/>
                <a:cs typeface="+mj-cs"/>
              </a:rPr>
              <a:t>Accessible Colors</a:t>
            </a:r>
          </a:p>
        </p:txBody>
      </p:sp>
      <p:sp>
        <p:nvSpPr>
          <p:cNvPr id="13" name="Rectangle 12">
            <a:extLst>
              <a:ext uri="{FF2B5EF4-FFF2-40B4-BE49-F238E27FC236}">
                <a16:creationId xmlns:a16="http://schemas.microsoft.com/office/drawing/2014/main" id="{2DAB883C-25CB-0553-8560-BA27D82D1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73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What is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2011680" cy="18288"/>
          </a:xfrm>
          <a:custGeom>
            <a:avLst/>
            <a:gdLst>
              <a:gd name="connsiteX0" fmla="*/ 0 w 2011680"/>
              <a:gd name="connsiteY0" fmla="*/ 0 h 18288"/>
              <a:gd name="connsiteX1" fmla="*/ 710794 w 2011680"/>
              <a:gd name="connsiteY1" fmla="*/ 0 h 18288"/>
              <a:gd name="connsiteX2" fmla="*/ 1401470 w 2011680"/>
              <a:gd name="connsiteY2" fmla="*/ 0 h 18288"/>
              <a:gd name="connsiteX3" fmla="*/ 2011680 w 2011680"/>
              <a:gd name="connsiteY3" fmla="*/ 0 h 18288"/>
              <a:gd name="connsiteX4" fmla="*/ 2011680 w 2011680"/>
              <a:gd name="connsiteY4" fmla="*/ 18288 h 18288"/>
              <a:gd name="connsiteX5" fmla="*/ 1381354 w 2011680"/>
              <a:gd name="connsiteY5" fmla="*/ 18288 h 18288"/>
              <a:gd name="connsiteX6" fmla="*/ 710794 w 2011680"/>
              <a:gd name="connsiteY6" fmla="*/ 18288 h 18288"/>
              <a:gd name="connsiteX7" fmla="*/ 0 w 2011680"/>
              <a:gd name="connsiteY7" fmla="*/ 18288 h 18288"/>
              <a:gd name="connsiteX8" fmla="*/ 0 w 20116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680" h="18288" fill="none" extrusionOk="0">
                <a:moveTo>
                  <a:pt x="0" y="0"/>
                </a:moveTo>
                <a:cubicBezTo>
                  <a:pt x="257037" y="-1949"/>
                  <a:pt x="566096" y="13098"/>
                  <a:pt x="710794" y="0"/>
                </a:cubicBezTo>
                <a:cubicBezTo>
                  <a:pt x="855492" y="-13098"/>
                  <a:pt x="1122903" y="-5199"/>
                  <a:pt x="1401470" y="0"/>
                </a:cubicBezTo>
                <a:cubicBezTo>
                  <a:pt x="1680037" y="5199"/>
                  <a:pt x="1831185" y="-7625"/>
                  <a:pt x="2011680" y="0"/>
                </a:cubicBezTo>
                <a:cubicBezTo>
                  <a:pt x="2012163" y="7176"/>
                  <a:pt x="2011109" y="13682"/>
                  <a:pt x="2011680" y="18288"/>
                </a:cubicBezTo>
                <a:cubicBezTo>
                  <a:pt x="1704697" y="42015"/>
                  <a:pt x="1510896" y="42840"/>
                  <a:pt x="1381354" y="18288"/>
                </a:cubicBezTo>
                <a:cubicBezTo>
                  <a:pt x="1251812" y="-6264"/>
                  <a:pt x="854379" y="-10636"/>
                  <a:pt x="710794" y="18288"/>
                </a:cubicBezTo>
                <a:cubicBezTo>
                  <a:pt x="567209" y="47212"/>
                  <a:pt x="301218" y="43334"/>
                  <a:pt x="0" y="18288"/>
                </a:cubicBezTo>
                <a:cubicBezTo>
                  <a:pt x="-655" y="13237"/>
                  <a:pt x="709" y="4645"/>
                  <a:pt x="0" y="0"/>
                </a:cubicBezTo>
                <a:close/>
              </a:path>
              <a:path w="2011680" h="18288" stroke="0" extrusionOk="0">
                <a:moveTo>
                  <a:pt x="0" y="0"/>
                </a:moveTo>
                <a:cubicBezTo>
                  <a:pt x="192577" y="-10540"/>
                  <a:pt x="425801" y="24685"/>
                  <a:pt x="650443" y="0"/>
                </a:cubicBezTo>
                <a:cubicBezTo>
                  <a:pt x="875085" y="-24685"/>
                  <a:pt x="1128115" y="-29566"/>
                  <a:pt x="1260653" y="0"/>
                </a:cubicBezTo>
                <a:cubicBezTo>
                  <a:pt x="1393191" y="29566"/>
                  <a:pt x="1826850" y="-19581"/>
                  <a:pt x="2011680" y="0"/>
                </a:cubicBezTo>
                <a:cubicBezTo>
                  <a:pt x="2012117" y="7222"/>
                  <a:pt x="2012559" y="13299"/>
                  <a:pt x="2011680" y="18288"/>
                </a:cubicBezTo>
                <a:cubicBezTo>
                  <a:pt x="1849089" y="-2969"/>
                  <a:pt x="1579849" y="-1246"/>
                  <a:pt x="1381354" y="18288"/>
                </a:cubicBezTo>
                <a:cubicBezTo>
                  <a:pt x="1182859" y="37822"/>
                  <a:pt x="951388" y="6695"/>
                  <a:pt x="670560" y="18288"/>
                </a:cubicBezTo>
                <a:cubicBezTo>
                  <a:pt x="389732" y="29881"/>
                  <a:pt x="273314" y="25969"/>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763360" y="1933722"/>
            <a:ext cx="1112384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Provides users with a brief yet informative description of the information conveyed by images such as photos, charts, graphs, maps, and infographics. </a:t>
            </a:r>
          </a:p>
          <a:p>
            <a:pPr marL="457200" indent="-457200">
              <a:buFont typeface="Arial" panose="020B0604020202020204" pitchFamily="34" charset="0"/>
              <a:buChar char="•"/>
            </a:pPr>
            <a:r>
              <a:rPr lang="en-US" sz="2800" dirty="0"/>
              <a:t>Alt text will populate on a webpage if an image doesn’t load.</a:t>
            </a:r>
          </a:p>
          <a:p>
            <a:pPr marL="457200" indent="-457200">
              <a:buFont typeface="Arial" panose="020B0604020202020204" pitchFamily="34" charset="0"/>
              <a:buChar char="•"/>
            </a:pPr>
            <a:r>
              <a:rPr lang="en-US" sz="2800" dirty="0"/>
              <a:t>Alt text is housed in the alt (alt=) attribute of an image in HTML content. </a:t>
            </a:r>
          </a:p>
          <a:p>
            <a:pPr marL="457200" indent="-457200">
              <a:buFont typeface="Arial" panose="020B0604020202020204" pitchFamily="34" charset="0"/>
              <a:buChar char="•"/>
            </a:pPr>
            <a:r>
              <a:rPr lang="en-US" sz="2800" dirty="0"/>
              <a:t>HTML for decorative images is alt="" (no space between quotes)  </a:t>
            </a:r>
          </a:p>
          <a:p>
            <a:pPr marL="457200" indent="-457200">
              <a:buFont typeface="Arial" panose="020B0604020202020204" pitchFamily="34" charset="0"/>
              <a:buChar char="•"/>
            </a:pPr>
            <a:r>
              <a:rPr lang="en-US" sz="2800" dirty="0"/>
              <a:t>Alt text can be near the image when text equivalent cannot be presented succinctly, or it can be presented on a separate page.</a:t>
            </a:r>
          </a:p>
        </p:txBody>
      </p:sp>
    </p:spTree>
    <p:extLst>
      <p:ext uri="{BB962C8B-B14F-4D97-AF65-F5344CB8AC3E}">
        <p14:creationId xmlns:p14="http://schemas.microsoft.com/office/powerpoint/2010/main" val="3962877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1690E0-517F-57FF-AF2D-F65EA8C77EBC}"/>
            </a:ext>
          </a:extLst>
        </p:cNvPr>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E4136311-14DE-1916-EB3C-032A39A46C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F15AC89B-631A-9F79-CD59-DA2128CD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13D3FF9B-2C5E-E3AF-6B8E-1ABBA37B50BC}"/>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2800" b="1" dirty="0"/>
              <a:t>Who do accessible colors affect? </a:t>
            </a:r>
            <a:endParaRPr lang="en-US" sz="3100" b="1" dirty="0"/>
          </a:p>
        </p:txBody>
      </p:sp>
      <p:sp>
        <p:nvSpPr>
          <p:cNvPr id="28" name="Freeform: Shape 18">
            <a:extLst>
              <a:ext uri="{FF2B5EF4-FFF2-40B4-BE49-F238E27FC236}">
                <a16:creationId xmlns:a16="http://schemas.microsoft.com/office/drawing/2014/main" id="{A685142F-E2F3-EEEF-5693-CF9108686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483A30F5-2FFA-F223-00EE-40ED97AC13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2011680" cy="18288"/>
          </a:xfrm>
          <a:custGeom>
            <a:avLst/>
            <a:gdLst>
              <a:gd name="connsiteX0" fmla="*/ 0 w 2011680"/>
              <a:gd name="connsiteY0" fmla="*/ 0 h 18288"/>
              <a:gd name="connsiteX1" fmla="*/ 710794 w 2011680"/>
              <a:gd name="connsiteY1" fmla="*/ 0 h 18288"/>
              <a:gd name="connsiteX2" fmla="*/ 1401470 w 2011680"/>
              <a:gd name="connsiteY2" fmla="*/ 0 h 18288"/>
              <a:gd name="connsiteX3" fmla="*/ 2011680 w 2011680"/>
              <a:gd name="connsiteY3" fmla="*/ 0 h 18288"/>
              <a:gd name="connsiteX4" fmla="*/ 2011680 w 2011680"/>
              <a:gd name="connsiteY4" fmla="*/ 18288 h 18288"/>
              <a:gd name="connsiteX5" fmla="*/ 1381354 w 2011680"/>
              <a:gd name="connsiteY5" fmla="*/ 18288 h 18288"/>
              <a:gd name="connsiteX6" fmla="*/ 710794 w 2011680"/>
              <a:gd name="connsiteY6" fmla="*/ 18288 h 18288"/>
              <a:gd name="connsiteX7" fmla="*/ 0 w 2011680"/>
              <a:gd name="connsiteY7" fmla="*/ 18288 h 18288"/>
              <a:gd name="connsiteX8" fmla="*/ 0 w 20116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680" h="18288" fill="none" extrusionOk="0">
                <a:moveTo>
                  <a:pt x="0" y="0"/>
                </a:moveTo>
                <a:cubicBezTo>
                  <a:pt x="257037" y="-1949"/>
                  <a:pt x="566096" y="13098"/>
                  <a:pt x="710794" y="0"/>
                </a:cubicBezTo>
                <a:cubicBezTo>
                  <a:pt x="855492" y="-13098"/>
                  <a:pt x="1122903" y="-5199"/>
                  <a:pt x="1401470" y="0"/>
                </a:cubicBezTo>
                <a:cubicBezTo>
                  <a:pt x="1680037" y="5199"/>
                  <a:pt x="1831185" y="-7625"/>
                  <a:pt x="2011680" y="0"/>
                </a:cubicBezTo>
                <a:cubicBezTo>
                  <a:pt x="2012163" y="7176"/>
                  <a:pt x="2011109" y="13682"/>
                  <a:pt x="2011680" y="18288"/>
                </a:cubicBezTo>
                <a:cubicBezTo>
                  <a:pt x="1704697" y="42015"/>
                  <a:pt x="1510896" y="42840"/>
                  <a:pt x="1381354" y="18288"/>
                </a:cubicBezTo>
                <a:cubicBezTo>
                  <a:pt x="1251812" y="-6264"/>
                  <a:pt x="854379" y="-10636"/>
                  <a:pt x="710794" y="18288"/>
                </a:cubicBezTo>
                <a:cubicBezTo>
                  <a:pt x="567209" y="47212"/>
                  <a:pt x="301218" y="43334"/>
                  <a:pt x="0" y="18288"/>
                </a:cubicBezTo>
                <a:cubicBezTo>
                  <a:pt x="-655" y="13237"/>
                  <a:pt x="709" y="4645"/>
                  <a:pt x="0" y="0"/>
                </a:cubicBezTo>
                <a:close/>
              </a:path>
              <a:path w="2011680" h="18288" stroke="0" extrusionOk="0">
                <a:moveTo>
                  <a:pt x="0" y="0"/>
                </a:moveTo>
                <a:cubicBezTo>
                  <a:pt x="192577" y="-10540"/>
                  <a:pt x="425801" y="24685"/>
                  <a:pt x="650443" y="0"/>
                </a:cubicBezTo>
                <a:cubicBezTo>
                  <a:pt x="875085" y="-24685"/>
                  <a:pt x="1128115" y="-29566"/>
                  <a:pt x="1260653" y="0"/>
                </a:cubicBezTo>
                <a:cubicBezTo>
                  <a:pt x="1393191" y="29566"/>
                  <a:pt x="1826850" y="-19581"/>
                  <a:pt x="2011680" y="0"/>
                </a:cubicBezTo>
                <a:cubicBezTo>
                  <a:pt x="2012117" y="7222"/>
                  <a:pt x="2012559" y="13299"/>
                  <a:pt x="2011680" y="18288"/>
                </a:cubicBezTo>
                <a:cubicBezTo>
                  <a:pt x="1849089" y="-2969"/>
                  <a:pt x="1579849" y="-1246"/>
                  <a:pt x="1381354" y="18288"/>
                </a:cubicBezTo>
                <a:cubicBezTo>
                  <a:pt x="1182859" y="37822"/>
                  <a:pt x="951388" y="6695"/>
                  <a:pt x="670560" y="18288"/>
                </a:cubicBezTo>
                <a:cubicBezTo>
                  <a:pt x="389732" y="29881"/>
                  <a:pt x="273314" y="25969"/>
                  <a:pt x="0" y="18288"/>
                </a:cubicBezTo>
                <a:cubicBezTo>
                  <a:pt x="-643" y="9451"/>
                  <a:pt x="-340" y="7114"/>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A808E36-A35E-78E1-0CB8-D4D746D172E6}"/>
              </a:ext>
            </a:extLst>
          </p:cNvPr>
          <p:cNvSpPr txBox="1"/>
          <p:nvPr/>
        </p:nvSpPr>
        <p:spPr>
          <a:xfrm>
            <a:off x="763360" y="1933722"/>
            <a:ext cx="11123840" cy="2215991"/>
          </a:xfrm>
          <a:prstGeom prst="rect">
            <a:avLst/>
          </a:prstGeom>
          <a:noFill/>
        </p:spPr>
        <p:txBody>
          <a:bodyPr wrap="square" rtlCol="0">
            <a:spAutoFit/>
          </a:bodyPr>
          <a:lstStyle/>
          <a:p>
            <a:pPr marL="457200" indent="-457200">
              <a:buFont typeface="Arial" panose="020B0604020202020204" pitchFamily="34" charset="0"/>
              <a:buChar char="•"/>
            </a:pPr>
            <a:r>
              <a:rPr lang="en-US" sz="2800" dirty="0"/>
              <a:t>People with low vision</a:t>
            </a:r>
          </a:p>
          <a:p>
            <a:pPr marL="457200" indent="-457200">
              <a:buFont typeface="Arial" panose="020B0604020202020204" pitchFamily="34" charset="0"/>
              <a:buChar char="•"/>
            </a:pPr>
            <a:r>
              <a:rPr lang="en-US" sz="2800" dirty="0"/>
              <a:t>People who are colorblind</a:t>
            </a:r>
          </a:p>
          <a:p>
            <a:pPr marL="914400" lvl="1" indent="-457200">
              <a:spcAft>
                <a:spcPts val="600"/>
              </a:spcAft>
              <a:buFont typeface="Arial" panose="020B0604020202020204" pitchFamily="34" charset="0"/>
              <a:buChar char="•"/>
            </a:pPr>
            <a:r>
              <a:rPr lang="en-US" sz="2400" dirty="0"/>
              <a:t>Red / Green</a:t>
            </a:r>
          </a:p>
          <a:p>
            <a:pPr marL="914400" lvl="1" indent="-457200">
              <a:spcAft>
                <a:spcPts val="600"/>
              </a:spcAft>
              <a:buFont typeface="Arial" panose="020B0604020202020204" pitchFamily="34" charset="0"/>
              <a:buChar char="•"/>
            </a:pPr>
            <a:r>
              <a:rPr lang="en-US" sz="2400" dirty="0"/>
              <a:t>Blue / Yellow</a:t>
            </a:r>
          </a:p>
          <a:p>
            <a:pPr marL="914400" lvl="1" indent="-457200">
              <a:spcAft>
                <a:spcPts val="600"/>
              </a:spcAft>
              <a:buFont typeface="Arial" panose="020B0604020202020204" pitchFamily="34" charset="0"/>
              <a:buChar char="•"/>
            </a:pPr>
            <a:r>
              <a:rPr lang="en-US" sz="2400" dirty="0"/>
              <a:t>Complete color deficiency</a:t>
            </a:r>
          </a:p>
        </p:txBody>
      </p:sp>
    </p:spTree>
    <p:extLst>
      <p:ext uri="{BB962C8B-B14F-4D97-AF65-F5344CB8AC3E}">
        <p14:creationId xmlns:p14="http://schemas.microsoft.com/office/powerpoint/2010/main" val="3196451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Examples: Red/Green Deficiency</a:t>
            </a:r>
          </a:p>
        </p:txBody>
      </p:sp>
      <p:sp>
        <p:nvSpPr>
          <p:cNvPr id="4" name="TextBox 3">
            <a:extLst>
              <a:ext uri="{FF2B5EF4-FFF2-40B4-BE49-F238E27FC236}">
                <a16:creationId xmlns:a16="http://schemas.microsoft.com/office/drawing/2014/main" id="{657C8699-7865-0867-98FF-20C441AEF567}"/>
              </a:ext>
            </a:extLst>
          </p:cNvPr>
          <p:cNvSpPr txBox="1"/>
          <p:nvPr/>
        </p:nvSpPr>
        <p:spPr>
          <a:xfrm>
            <a:off x="1818014" y="1543044"/>
            <a:ext cx="3200400" cy="2286000"/>
          </a:xfrm>
          <a:prstGeom prst="rect">
            <a:avLst/>
          </a:prstGeom>
          <a:solidFill>
            <a:schemeClr val="tx1"/>
          </a:solidFill>
        </p:spPr>
        <p:txBody>
          <a:bodyPr wrap="square" rtlCol="0">
            <a:spAutoFit/>
          </a:bodyPr>
          <a:lstStyle/>
          <a:p>
            <a:r>
              <a:rPr lang="en-US" sz="15000" dirty="0">
                <a:solidFill>
                  <a:srgbClr val="FF0000"/>
                </a:solidFill>
              </a:rPr>
              <a:t>Red</a:t>
            </a:r>
          </a:p>
        </p:txBody>
      </p:sp>
      <p:sp>
        <p:nvSpPr>
          <p:cNvPr id="5" name="TextBox 4">
            <a:extLst>
              <a:ext uri="{FF2B5EF4-FFF2-40B4-BE49-F238E27FC236}">
                <a16:creationId xmlns:a16="http://schemas.microsoft.com/office/drawing/2014/main" id="{EE4605CD-F764-5293-5B50-DA79762ADCB3}"/>
              </a:ext>
            </a:extLst>
          </p:cNvPr>
          <p:cNvSpPr txBox="1"/>
          <p:nvPr/>
        </p:nvSpPr>
        <p:spPr>
          <a:xfrm>
            <a:off x="6590037" y="1543044"/>
            <a:ext cx="3200400" cy="2286000"/>
          </a:xfrm>
          <a:prstGeom prst="rect">
            <a:avLst/>
          </a:prstGeom>
          <a:solidFill>
            <a:schemeClr val="accent6">
              <a:lumMod val="50000"/>
            </a:schemeClr>
          </a:solidFill>
        </p:spPr>
        <p:txBody>
          <a:bodyPr wrap="square" rtlCol="0">
            <a:spAutoFit/>
          </a:bodyPr>
          <a:lstStyle/>
          <a:p>
            <a:r>
              <a:rPr lang="en-US" sz="15000" dirty="0">
                <a:solidFill>
                  <a:srgbClr val="FF0000"/>
                </a:solidFill>
              </a:rPr>
              <a:t>Red</a:t>
            </a:r>
          </a:p>
        </p:txBody>
      </p:sp>
      <p:pic>
        <p:nvPicPr>
          <p:cNvPr id="11" name="Picture 10" descr="Screenshot simulating color blindness for red text on either a black or green background.">
            <a:extLst>
              <a:ext uri="{FF2B5EF4-FFF2-40B4-BE49-F238E27FC236}">
                <a16:creationId xmlns:a16="http://schemas.microsoft.com/office/drawing/2014/main" id="{4FB0C8CE-2E69-7032-BFEB-76AEFCED68DC}"/>
              </a:ext>
            </a:extLst>
          </p:cNvPr>
          <p:cNvPicPr>
            <a:picLocks noChangeAspect="1"/>
          </p:cNvPicPr>
          <p:nvPr/>
        </p:nvPicPr>
        <p:blipFill>
          <a:blip r:embed="rId2"/>
          <a:stretch>
            <a:fillRect/>
          </a:stretch>
        </p:blipFill>
        <p:spPr>
          <a:xfrm>
            <a:off x="1703714" y="3983543"/>
            <a:ext cx="8523809" cy="2838095"/>
          </a:xfrm>
          <a:prstGeom prst="rect">
            <a:avLst/>
          </a:prstGeom>
        </p:spPr>
      </p:pic>
    </p:spTree>
    <p:extLst>
      <p:ext uri="{BB962C8B-B14F-4D97-AF65-F5344CB8AC3E}">
        <p14:creationId xmlns:p14="http://schemas.microsoft.com/office/powerpoint/2010/main" val="353141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10081635" cy="739881"/>
          </a:xfrm>
        </p:spPr>
        <p:txBody>
          <a:bodyPr vert="horz" lIns="91440" tIns="45720" rIns="91440" bIns="45720" rtlCol="0" anchor="b">
            <a:normAutofit fontScale="90000"/>
          </a:bodyPr>
          <a:lstStyle/>
          <a:p>
            <a:r>
              <a:rPr lang="en-US" sz="3100" b="1" dirty="0"/>
              <a:t>Inaccessible Pie Chart Only Using Color to Convey Information:  Red/Green Deficiency</a:t>
            </a:r>
          </a:p>
        </p:txBody>
      </p:sp>
      <p:pic>
        <p:nvPicPr>
          <p:cNvPr id="6" name="Picture 5" descr="Inaccessible pie chart using only color to convey information.">
            <a:extLst>
              <a:ext uri="{FF2B5EF4-FFF2-40B4-BE49-F238E27FC236}">
                <a16:creationId xmlns:a16="http://schemas.microsoft.com/office/drawing/2014/main" id="{61931EF9-54B4-F6E6-9220-FA301E24E2A9}"/>
              </a:ext>
            </a:extLst>
          </p:cNvPr>
          <p:cNvPicPr>
            <a:picLocks noChangeAspect="1"/>
          </p:cNvPicPr>
          <p:nvPr/>
        </p:nvPicPr>
        <p:blipFill>
          <a:blip r:embed="rId2"/>
          <a:stretch>
            <a:fillRect/>
          </a:stretch>
        </p:blipFill>
        <p:spPr>
          <a:xfrm>
            <a:off x="922664" y="1560609"/>
            <a:ext cx="4582397" cy="460169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0" name="Picture 9" descr="The same inaccessible pie chart using only color to convey information and what is looks like to someone with Red/Green deficiency.">
            <a:extLst>
              <a:ext uri="{FF2B5EF4-FFF2-40B4-BE49-F238E27FC236}">
                <a16:creationId xmlns:a16="http://schemas.microsoft.com/office/drawing/2014/main" id="{FCBA47DE-206A-8168-A0E8-6DCC4C632FE7}"/>
              </a:ext>
            </a:extLst>
          </p:cNvPr>
          <p:cNvPicPr>
            <a:picLocks noChangeAspect="1"/>
          </p:cNvPicPr>
          <p:nvPr/>
        </p:nvPicPr>
        <p:blipFill>
          <a:blip r:embed="rId3"/>
          <a:stretch>
            <a:fillRect/>
          </a:stretch>
        </p:blipFill>
        <p:spPr>
          <a:xfrm>
            <a:off x="7138461" y="1560609"/>
            <a:ext cx="4446562" cy="459890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87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a:t>Accessible Pie Chart – Red/Green Deficiency</a:t>
            </a:r>
          </a:p>
        </p:txBody>
      </p:sp>
      <p:pic>
        <p:nvPicPr>
          <p:cNvPr id="6" name="Picture 5" descr="Accessible pie chart using color and words to convey information.">
            <a:extLst>
              <a:ext uri="{FF2B5EF4-FFF2-40B4-BE49-F238E27FC236}">
                <a16:creationId xmlns:a16="http://schemas.microsoft.com/office/drawing/2014/main" id="{61931EF9-54B4-F6E6-9220-FA301E24E2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46995" y="1560609"/>
            <a:ext cx="4533735" cy="460169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10" name="Picture 9" descr="The same accessible pie chart using color and words to convey information and what is looks like to someone with Red/Green deficiency.">
            <a:extLst>
              <a:ext uri="{FF2B5EF4-FFF2-40B4-BE49-F238E27FC236}">
                <a16:creationId xmlns:a16="http://schemas.microsoft.com/office/drawing/2014/main" id="{FCBA47DE-206A-8168-A0E8-6DCC4C632F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38461" y="1658795"/>
            <a:ext cx="4446562" cy="4402536"/>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4735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Color Contrast Requirements by Font Size</a:t>
            </a:r>
          </a:p>
        </p:txBody>
      </p:sp>
      <p:sp>
        <p:nvSpPr>
          <p:cNvPr id="4" name="TextBox 3">
            <a:extLst>
              <a:ext uri="{FF2B5EF4-FFF2-40B4-BE49-F238E27FC236}">
                <a16:creationId xmlns:a16="http://schemas.microsoft.com/office/drawing/2014/main" id="{469176D8-49CB-F73B-DE7C-A6F8F2313255}"/>
              </a:ext>
            </a:extLst>
          </p:cNvPr>
          <p:cNvSpPr txBox="1"/>
          <p:nvPr/>
        </p:nvSpPr>
        <p:spPr>
          <a:xfrm>
            <a:off x="1046376" y="2402019"/>
            <a:ext cx="3902697" cy="369332"/>
          </a:xfrm>
          <a:prstGeom prst="rect">
            <a:avLst/>
          </a:prstGeom>
          <a:solidFill>
            <a:srgbClr val="F58468"/>
          </a:solidFill>
        </p:spPr>
        <p:txBody>
          <a:bodyPr wrap="square" rtlCol="0">
            <a:spAutoFit/>
          </a:bodyPr>
          <a:lstStyle/>
          <a:p>
            <a:r>
              <a:rPr lang="en-US" dirty="0">
                <a:solidFill>
                  <a:srgbClr val="525252"/>
                </a:solidFill>
              </a:rPr>
              <a:t>This is 18 pt font and it passes at 3.11</a:t>
            </a:r>
          </a:p>
        </p:txBody>
      </p:sp>
      <p:sp>
        <p:nvSpPr>
          <p:cNvPr id="6" name="TextBox 5">
            <a:extLst>
              <a:ext uri="{FF2B5EF4-FFF2-40B4-BE49-F238E27FC236}">
                <a16:creationId xmlns:a16="http://schemas.microsoft.com/office/drawing/2014/main" id="{09B1030A-5387-AD79-DD48-BB37BAD051B1}"/>
              </a:ext>
            </a:extLst>
          </p:cNvPr>
          <p:cNvSpPr txBox="1"/>
          <p:nvPr/>
        </p:nvSpPr>
        <p:spPr>
          <a:xfrm>
            <a:off x="1046376" y="2960842"/>
            <a:ext cx="3346515" cy="338554"/>
          </a:xfrm>
          <a:prstGeom prst="rect">
            <a:avLst/>
          </a:prstGeom>
          <a:solidFill>
            <a:srgbClr val="F58468"/>
          </a:solidFill>
        </p:spPr>
        <p:txBody>
          <a:bodyPr wrap="square" rtlCol="0">
            <a:spAutoFit/>
          </a:bodyPr>
          <a:lstStyle/>
          <a:p>
            <a:r>
              <a:rPr lang="en-US" sz="1600" dirty="0">
                <a:solidFill>
                  <a:srgbClr val="525252"/>
                </a:solidFill>
              </a:rPr>
              <a:t>This is 16 pt font and it fails at 3.11</a:t>
            </a:r>
          </a:p>
        </p:txBody>
      </p:sp>
      <p:sp>
        <p:nvSpPr>
          <p:cNvPr id="8" name="TextBox 7">
            <a:extLst>
              <a:ext uri="{FF2B5EF4-FFF2-40B4-BE49-F238E27FC236}">
                <a16:creationId xmlns:a16="http://schemas.microsoft.com/office/drawing/2014/main" id="{3528D368-B0F5-7CF4-9E91-6386BBB5742E}"/>
              </a:ext>
            </a:extLst>
          </p:cNvPr>
          <p:cNvSpPr txBox="1"/>
          <p:nvPr/>
        </p:nvSpPr>
        <p:spPr>
          <a:xfrm>
            <a:off x="6923301" y="2402019"/>
            <a:ext cx="3902697" cy="369332"/>
          </a:xfrm>
          <a:prstGeom prst="rect">
            <a:avLst/>
          </a:prstGeom>
          <a:solidFill>
            <a:srgbClr val="FFB29F"/>
          </a:solidFill>
        </p:spPr>
        <p:txBody>
          <a:bodyPr wrap="square" rtlCol="0">
            <a:spAutoFit/>
          </a:bodyPr>
          <a:lstStyle/>
          <a:p>
            <a:r>
              <a:rPr lang="en-US" dirty="0">
                <a:solidFill>
                  <a:srgbClr val="525252"/>
                </a:solidFill>
              </a:rPr>
              <a:t>This is 18 pt font and it passes at 4.5:1</a:t>
            </a:r>
          </a:p>
        </p:txBody>
      </p:sp>
      <p:sp>
        <p:nvSpPr>
          <p:cNvPr id="9" name="TextBox 8">
            <a:extLst>
              <a:ext uri="{FF2B5EF4-FFF2-40B4-BE49-F238E27FC236}">
                <a16:creationId xmlns:a16="http://schemas.microsoft.com/office/drawing/2014/main" id="{C0F7A567-1329-C786-B990-D3708DB12333}"/>
              </a:ext>
            </a:extLst>
          </p:cNvPr>
          <p:cNvSpPr txBox="1"/>
          <p:nvPr/>
        </p:nvSpPr>
        <p:spPr>
          <a:xfrm>
            <a:off x="6923301" y="2960842"/>
            <a:ext cx="3346515" cy="338554"/>
          </a:xfrm>
          <a:prstGeom prst="rect">
            <a:avLst/>
          </a:prstGeom>
          <a:solidFill>
            <a:srgbClr val="FFB29F"/>
          </a:solidFill>
        </p:spPr>
        <p:txBody>
          <a:bodyPr wrap="square" rtlCol="0">
            <a:spAutoFit/>
          </a:bodyPr>
          <a:lstStyle/>
          <a:p>
            <a:r>
              <a:rPr lang="en-US" sz="1600" dirty="0">
                <a:solidFill>
                  <a:srgbClr val="525252"/>
                </a:solidFill>
              </a:rPr>
              <a:t>This is 16 pt font and it passes at 4.5:1</a:t>
            </a:r>
          </a:p>
        </p:txBody>
      </p:sp>
      <p:sp>
        <p:nvSpPr>
          <p:cNvPr id="5" name="TextBox 4">
            <a:extLst>
              <a:ext uri="{FF2B5EF4-FFF2-40B4-BE49-F238E27FC236}">
                <a16:creationId xmlns:a16="http://schemas.microsoft.com/office/drawing/2014/main" id="{1EAA142C-899F-8681-5EA6-53CC736A584E}"/>
              </a:ext>
            </a:extLst>
          </p:cNvPr>
          <p:cNvSpPr txBox="1"/>
          <p:nvPr/>
        </p:nvSpPr>
        <p:spPr>
          <a:xfrm>
            <a:off x="1046376" y="4081199"/>
            <a:ext cx="3902697" cy="369332"/>
          </a:xfrm>
          <a:prstGeom prst="rect">
            <a:avLst/>
          </a:prstGeom>
          <a:solidFill>
            <a:srgbClr val="6495ED"/>
          </a:solidFill>
        </p:spPr>
        <p:txBody>
          <a:bodyPr wrap="square" rtlCol="0">
            <a:spAutoFit/>
          </a:bodyPr>
          <a:lstStyle/>
          <a:p>
            <a:r>
              <a:rPr lang="en-US" dirty="0">
                <a:solidFill>
                  <a:srgbClr val="233454"/>
                </a:solidFill>
              </a:rPr>
              <a:t>This is 18 pt font and it passes at 4.2:1</a:t>
            </a:r>
          </a:p>
        </p:txBody>
      </p:sp>
      <p:sp>
        <p:nvSpPr>
          <p:cNvPr id="7" name="TextBox 6">
            <a:extLst>
              <a:ext uri="{FF2B5EF4-FFF2-40B4-BE49-F238E27FC236}">
                <a16:creationId xmlns:a16="http://schemas.microsoft.com/office/drawing/2014/main" id="{26A53D22-0E73-F51C-1E53-E3AE6B4AFF98}"/>
              </a:ext>
            </a:extLst>
          </p:cNvPr>
          <p:cNvSpPr txBox="1"/>
          <p:nvPr/>
        </p:nvSpPr>
        <p:spPr>
          <a:xfrm>
            <a:off x="1046376" y="4640022"/>
            <a:ext cx="3346515" cy="338554"/>
          </a:xfrm>
          <a:prstGeom prst="rect">
            <a:avLst/>
          </a:prstGeom>
          <a:solidFill>
            <a:srgbClr val="6495ED"/>
          </a:solidFill>
        </p:spPr>
        <p:txBody>
          <a:bodyPr wrap="square" rtlCol="0">
            <a:spAutoFit/>
          </a:bodyPr>
          <a:lstStyle/>
          <a:p>
            <a:r>
              <a:rPr lang="en-US" sz="1600" dirty="0">
                <a:solidFill>
                  <a:srgbClr val="233454"/>
                </a:solidFill>
              </a:rPr>
              <a:t>This is 16 pt font and it fails at 4.2:1</a:t>
            </a:r>
          </a:p>
        </p:txBody>
      </p:sp>
      <p:sp>
        <p:nvSpPr>
          <p:cNvPr id="14" name="TextBox 13">
            <a:extLst>
              <a:ext uri="{FF2B5EF4-FFF2-40B4-BE49-F238E27FC236}">
                <a16:creationId xmlns:a16="http://schemas.microsoft.com/office/drawing/2014/main" id="{5E3BCAB8-58F6-3EE3-47AE-C8321A5E8FC8}"/>
              </a:ext>
            </a:extLst>
          </p:cNvPr>
          <p:cNvSpPr txBox="1"/>
          <p:nvPr/>
        </p:nvSpPr>
        <p:spPr>
          <a:xfrm>
            <a:off x="6923301" y="4075972"/>
            <a:ext cx="3902697" cy="369332"/>
          </a:xfrm>
          <a:prstGeom prst="rect">
            <a:avLst/>
          </a:prstGeom>
          <a:solidFill>
            <a:srgbClr val="689BF7"/>
          </a:solidFill>
        </p:spPr>
        <p:txBody>
          <a:bodyPr wrap="square" rtlCol="0">
            <a:spAutoFit/>
          </a:bodyPr>
          <a:lstStyle/>
          <a:p>
            <a:r>
              <a:rPr lang="en-US" dirty="0">
                <a:solidFill>
                  <a:srgbClr val="233454"/>
                </a:solidFill>
              </a:rPr>
              <a:t>This is 18 pt font and it passes at 4.5:1</a:t>
            </a:r>
          </a:p>
        </p:txBody>
      </p:sp>
      <p:sp>
        <p:nvSpPr>
          <p:cNvPr id="15" name="TextBox 14">
            <a:extLst>
              <a:ext uri="{FF2B5EF4-FFF2-40B4-BE49-F238E27FC236}">
                <a16:creationId xmlns:a16="http://schemas.microsoft.com/office/drawing/2014/main" id="{3F6FF5C0-3C32-F4E8-7923-DB580F23D1EF}"/>
              </a:ext>
            </a:extLst>
          </p:cNvPr>
          <p:cNvSpPr txBox="1"/>
          <p:nvPr/>
        </p:nvSpPr>
        <p:spPr>
          <a:xfrm>
            <a:off x="6923301" y="4634795"/>
            <a:ext cx="3346515" cy="338554"/>
          </a:xfrm>
          <a:prstGeom prst="rect">
            <a:avLst/>
          </a:prstGeom>
          <a:solidFill>
            <a:srgbClr val="6495ED"/>
          </a:solidFill>
        </p:spPr>
        <p:txBody>
          <a:bodyPr wrap="square" rtlCol="0">
            <a:spAutoFit/>
          </a:bodyPr>
          <a:lstStyle/>
          <a:p>
            <a:r>
              <a:rPr lang="en-US" sz="1600" dirty="0"/>
              <a:t>This is 16 pt font and it passes at 4.5:1</a:t>
            </a:r>
          </a:p>
        </p:txBody>
      </p:sp>
      <p:sp>
        <p:nvSpPr>
          <p:cNvPr id="3" name="TextBox 2">
            <a:extLst>
              <a:ext uri="{FF2B5EF4-FFF2-40B4-BE49-F238E27FC236}">
                <a16:creationId xmlns:a16="http://schemas.microsoft.com/office/drawing/2014/main" id="{78CCCD93-190C-7CD3-2574-4B15FBA4FEA3}"/>
              </a:ext>
            </a:extLst>
          </p:cNvPr>
          <p:cNvSpPr txBox="1"/>
          <p:nvPr/>
        </p:nvSpPr>
        <p:spPr>
          <a:xfrm>
            <a:off x="541310" y="1210568"/>
            <a:ext cx="8815526" cy="1384995"/>
          </a:xfrm>
          <a:prstGeom prst="rect">
            <a:avLst/>
          </a:prstGeom>
          <a:noFill/>
        </p:spPr>
        <p:txBody>
          <a:bodyPr wrap="square" rtlCol="0">
            <a:spAutoFit/>
          </a:bodyPr>
          <a:lstStyle/>
          <a:p>
            <a:r>
              <a:rPr lang="en-US" sz="2800" dirty="0"/>
              <a:t>Font size 18+ (14, if bold) requires a contrast ratio of 3:1</a:t>
            </a:r>
          </a:p>
          <a:p>
            <a:r>
              <a:rPr lang="en-US" sz="2800" dirty="0"/>
              <a:t>Smaller font sizes require a contrast ratio of 4.5:1</a:t>
            </a:r>
          </a:p>
          <a:p>
            <a:endParaRPr lang="en-US" sz="2800" dirty="0"/>
          </a:p>
        </p:txBody>
      </p:sp>
    </p:spTree>
    <p:extLst>
      <p:ext uri="{BB962C8B-B14F-4D97-AF65-F5344CB8AC3E}">
        <p14:creationId xmlns:p14="http://schemas.microsoft.com/office/powerpoint/2010/main" val="9860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P spid="5" grpId="0" animBg="1"/>
      <p:bldP spid="7"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Contrast Algorithms</a:t>
            </a:r>
          </a:p>
        </p:txBody>
      </p:sp>
      <p:sp>
        <p:nvSpPr>
          <p:cNvPr id="10" name="TextBox 9">
            <a:extLst>
              <a:ext uri="{FF2B5EF4-FFF2-40B4-BE49-F238E27FC236}">
                <a16:creationId xmlns:a16="http://schemas.microsoft.com/office/drawing/2014/main" id="{A3ABF885-1C60-3134-896D-15A0F973F79E}"/>
              </a:ext>
            </a:extLst>
          </p:cNvPr>
          <p:cNvSpPr txBox="1"/>
          <p:nvPr/>
        </p:nvSpPr>
        <p:spPr>
          <a:xfrm>
            <a:off x="497973" y="1600882"/>
            <a:ext cx="11340874"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algorithms compare the two colors' relative luminance — which essentially boils down to whether one color is lighter or brighter than the other. </a:t>
            </a:r>
          </a:p>
          <a:p>
            <a:pPr marL="342900" indent="-342900">
              <a:buFont typeface="Arial" panose="020B0604020202020204" pitchFamily="34" charset="0"/>
              <a:buChar char="•"/>
            </a:pPr>
            <a:r>
              <a:rPr lang="en-US" sz="2400" dirty="0"/>
              <a:t>Here, tomato (ff6347) and </a:t>
            </a:r>
            <a:r>
              <a:rPr lang="en-US" sz="2400" dirty="0" err="1"/>
              <a:t>cornflowerblue</a:t>
            </a:r>
            <a:r>
              <a:rPr lang="en-US" sz="2400" dirty="0"/>
              <a:t> (6495ed) are pretty much equally bright, which is why they're difficult to read together.</a:t>
            </a:r>
          </a:p>
        </p:txBody>
      </p:sp>
      <p:pic>
        <p:nvPicPr>
          <p:cNvPr id="12" name="Picture 11" descr="Two circles, bright red and bright blue.">
            <a:extLst>
              <a:ext uri="{FF2B5EF4-FFF2-40B4-BE49-F238E27FC236}">
                <a16:creationId xmlns:a16="http://schemas.microsoft.com/office/drawing/2014/main" id="{B209EB6C-70C7-81EB-3F5A-9C80496A13BA}"/>
              </a:ext>
            </a:extLst>
          </p:cNvPr>
          <p:cNvPicPr>
            <a:picLocks noChangeAspect="1"/>
          </p:cNvPicPr>
          <p:nvPr/>
        </p:nvPicPr>
        <p:blipFill>
          <a:blip r:embed="rId2"/>
          <a:stretch>
            <a:fillRect/>
          </a:stretch>
        </p:blipFill>
        <p:spPr>
          <a:xfrm>
            <a:off x="685800" y="3350334"/>
            <a:ext cx="6161905" cy="3114286"/>
          </a:xfrm>
          <a:prstGeom prst="rect">
            <a:avLst/>
          </a:prstGeom>
        </p:spPr>
      </p:pic>
      <p:sp>
        <p:nvSpPr>
          <p:cNvPr id="13" name="TextBox 12">
            <a:extLst>
              <a:ext uri="{FF2B5EF4-FFF2-40B4-BE49-F238E27FC236}">
                <a16:creationId xmlns:a16="http://schemas.microsoft.com/office/drawing/2014/main" id="{EC1B5790-F883-9955-DABB-B54911F77D8B}"/>
              </a:ext>
            </a:extLst>
          </p:cNvPr>
          <p:cNvSpPr txBox="1"/>
          <p:nvPr/>
        </p:nvSpPr>
        <p:spPr>
          <a:xfrm>
            <a:off x="6955762" y="3768510"/>
            <a:ext cx="4883085" cy="584775"/>
          </a:xfrm>
          <a:prstGeom prst="rect">
            <a:avLst/>
          </a:prstGeom>
          <a:solidFill>
            <a:srgbClr val="6495ED"/>
          </a:solidFill>
        </p:spPr>
        <p:txBody>
          <a:bodyPr wrap="square" rtlCol="0">
            <a:spAutoFit/>
          </a:bodyPr>
          <a:lstStyle/>
          <a:p>
            <a:r>
              <a:rPr lang="en-US" sz="3200" dirty="0">
                <a:solidFill>
                  <a:srgbClr val="FF6347"/>
                </a:solidFill>
              </a:rPr>
              <a:t>You don’t want to read this. </a:t>
            </a:r>
          </a:p>
        </p:txBody>
      </p:sp>
      <p:sp>
        <p:nvSpPr>
          <p:cNvPr id="14" name="TextBox 13">
            <a:extLst>
              <a:ext uri="{FF2B5EF4-FFF2-40B4-BE49-F238E27FC236}">
                <a16:creationId xmlns:a16="http://schemas.microsoft.com/office/drawing/2014/main" id="{494A9201-A7FE-92EA-4AE1-558F1E7154A2}"/>
              </a:ext>
            </a:extLst>
          </p:cNvPr>
          <p:cNvSpPr txBox="1"/>
          <p:nvPr/>
        </p:nvSpPr>
        <p:spPr>
          <a:xfrm>
            <a:off x="6955762" y="4993095"/>
            <a:ext cx="4883085" cy="1200329"/>
          </a:xfrm>
          <a:prstGeom prst="rect">
            <a:avLst/>
          </a:prstGeom>
          <a:noFill/>
        </p:spPr>
        <p:txBody>
          <a:bodyPr wrap="square" rtlCol="0">
            <a:spAutoFit/>
          </a:bodyPr>
          <a:lstStyle/>
          <a:p>
            <a:r>
              <a:rPr lang="en-US" sz="2400" dirty="0"/>
              <a:t>The ratio for these two colors is a 1.009:1 which is barely better than comparing a color to itself (1:1).</a:t>
            </a:r>
          </a:p>
        </p:txBody>
      </p:sp>
    </p:spTree>
    <p:extLst>
      <p:ext uri="{BB962C8B-B14F-4D97-AF65-F5344CB8AC3E}">
        <p14:creationId xmlns:p14="http://schemas.microsoft.com/office/powerpoint/2010/main" val="209576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Text with Low Contrast</a:t>
            </a:r>
          </a:p>
        </p:txBody>
      </p:sp>
      <p:pic>
        <p:nvPicPr>
          <p:cNvPr id="7" name="Picture 6" descr="Screenshot comparing inaccessible text that has low contrast to text that is accessible with high contrast.">
            <a:extLst>
              <a:ext uri="{FF2B5EF4-FFF2-40B4-BE49-F238E27FC236}">
                <a16:creationId xmlns:a16="http://schemas.microsoft.com/office/drawing/2014/main" id="{9C32D17F-6CCD-0ADD-D5F3-88F37D7AF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587820"/>
            <a:ext cx="97536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6030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166903"/>
            <a:ext cx="7655427" cy="739881"/>
          </a:xfrm>
        </p:spPr>
        <p:txBody>
          <a:bodyPr vert="horz" lIns="91440" tIns="45720" rIns="91440" bIns="45720" rtlCol="0" anchor="b">
            <a:normAutofit/>
          </a:bodyPr>
          <a:lstStyle/>
          <a:p>
            <a:r>
              <a:rPr lang="en-US" sz="3100" b="1" dirty="0"/>
              <a:t>Text on Images: Dos and Don’ts</a:t>
            </a:r>
          </a:p>
        </p:txBody>
      </p:sp>
      <p:sp>
        <p:nvSpPr>
          <p:cNvPr id="4" name="TextBox 3">
            <a:extLst>
              <a:ext uri="{FF2B5EF4-FFF2-40B4-BE49-F238E27FC236}">
                <a16:creationId xmlns:a16="http://schemas.microsoft.com/office/drawing/2014/main" id="{12BC78C3-E442-9043-D037-E55FC5033033}"/>
              </a:ext>
            </a:extLst>
          </p:cNvPr>
          <p:cNvSpPr txBox="1"/>
          <p:nvPr/>
        </p:nvSpPr>
        <p:spPr>
          <a:xfrm>
            <a:off x="95251" y="6383320"/>
            <a:ext cx="11734800" cy="307777"/>
          </a:xfrm>
          <a:prstGeom prst="rect">
            <a:avLst/>
          </a:prstGeom>
          <a:noFill/>
        </p:spPr>
        <p:txBody>
          <a:bodyPr wrap="square" rtlCol="0">
            <a:spAutoFit/>
          </a:bodyPr>
          <a:lstStyle/>
          <a:p>
            <a:r>
              <a:rPr lang="en-US" sz="1400" dirty="0"/>
              <a:t>Source: https://www.smashingmagazine.com/2023/08/designing-accessible-text-over-images-part1/</a:t>
            </a:r>
          </a:p>
        </p:txBody>
      </p:sp>
      <p:pic>
        <p:nvPicPr>
          <p:cNvPr id="7" name="Picture 6" descr="Comparing two images with text overlay, the first image is darkened so the text is accessible while the second image is bright and the text is not accessible.">
            <a:extLst>
              <a:ext uri="{FF2B5EF4-FFF2-40B4-BE49-F238E27FC236}">
                <a16:creationId xmlns:a16="http://schemas.microsoft.com/office/drawing/2014/main" id="{112D05BB-1AE7-EC0D-3822-00E2A06D3E58}"/>
              </a:ext>
            </a:extLst>
          </p:cNvPr>
          <p:cNvPicPr>
            <a:picLocks noChangeAspect="1"/>
          </p:cNvPicPr>
          <p:nvPr/>
        </p:nvPicPr>
        <p:blipFill>
          <a:blip r:embed="rId2"/>
          <a:stretch>
            <a:fillRect/>
          </a:stretch>
        </p:blipFill>
        <p:spPr>
          <a:xfrm>
            <a:off x="957683" y="1934218"/>
            <a:ext cx="4471567" cy="3282522"/>
          </a:xfrm>
          <a:prstGeom prst="rect">
            <a:avLst/>
          </a:prstGeom>
        </p:spPr>
      </p:pic>
      <p:pic>
        <p:nvPicPr>
          <p:cNvPr id="11" name="Picture 10" descr="Comparing two images with text overlay, the first image has a solid dark background so the text is accessible while the second image is does not have a dark background and the text is not accessible.">
            <a:extLst>
              <a:ext uri="{FF2B5EF4-FFF2-40B4-BE49-F238E27FC236}">
                <a16:creationId xmlns:a16="http://schemas.microsoft.com/office/drawing/2014/main" id="{DF6807A0-90C0-24FF-3481-331E7DBE9D38}"/>
              </a:ext>
            </a:extLst>
          </p:cNvPr>
          <p:cNvPicPr>
            <a:picLocks noChangeAspect="1"/>
          </p:cNvPicPr>
          <p:nvPr/>
        </p:nvPicPr>
        <p:blipFill>
          <a:blip r:embed="rId3"/>
          <a:stretch>
            <a:fillRect/>
          </a:stretch>
        </p:blipFill>
        <p:spPr>
          <a:xfrm>
            <a:off x="6386933" y="1934218"/>
            <a:ext cx="4392142" cy="3217133"/>
          </a:xfrm>
          <a:prstGeom prst="rect">
            <a:avLst/>
          </a:prstGeom>
        </p:spPr>
      </p:pic>
    </p:spTree>
    <p:extLst>
      <p:ext uri="{BB962C8B-B14F-4D97-AF65-F5344CB8AC3E}">
        <p14:creationId xmlns:p14="http://schemas.microsoft.com/office/powerpoint/2010/main" val="113441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166903"/>
            <a:ext cx="7655427" cy="739881"/>
          </a:xfrm>
        </p:spPr>
        <p:txBody>
          <a:bodyPr vert="horz" lIns="91440" tIns="45720" rIns="91440" bIns="45720" rtlCol="0" anchor="b">
            <a:normAutofit/>
          </a:bodyPr>
          <a:lstStyle/>
          <a:p>
            <a:r>
              <a:rPr lang="en-US" sz="3100" b="1"/>
              <a:t>Text on Images that Work</a:t>
            </a:r>
            <a:endParaRPr lang="en-US" sz="3100" b="1" dirty="0"/>
          </a:p>
        </p:txBody>
      </p:sp>
      <p:sp>
        <p:nvSpPr>
          <p:cNvPr id="4" name="TextBox 3">
            <a:extLst>
              <a:ext uri="{FF2B5EF4-FFF2-40B4-BE49-F238E27FC236}">
                <a16:creationId xmlns:a16="http://schemas.microsoft.com/office/drawing/2014/main" id="{12BC78C3-E442-9043-D037-E55FC5033033}"/>
              </a:ext>
            </a:extLst>
          </p:cNvPr>
          <p:cNvSpPr txBox="1"/>
          <p:nvPr/>
        </p:nvSpPr>
        <p:spPr>
          <a:xfrm>
            <a:off x="95251" y="6383320"/>
            <a:ext cx="11734800" cy="307777"/>
          </a:xfrm>
          <a:prstGeom prst="rect">
            <a:avLst/>
          </a:prstGeom>
          <a:noFill/>
        </p:spPr>
        <p:txBody>
          <a:bodyPr wrap="square" rtlCol="0">
            <a:spAutoFit/>
          </a:bodyPr>
          <a:lstStyle/>
          <a:p>
            <a:r>
              <a:rPr lang="en-US" sz="1400"/>
              <a:t>Source: https://www.smashingmagazine.com/2023/08/designing-accessible-text-over-images-part1/</a:t>
            </a:r>
            <a:endParaRPr lang="en-US" sz="1400" dirty="0"/>
          </a:p>
        </p:txBody>
      </p:sp>
      <p:pic>
        <p:nvPicPr>
          <p:cNvPr id="13" name="Picture 12" descr="Screenshot of a website where the text overlay on an image is accessible because the image is blurred and a bit darker.">
            <a:extLst>
              <a:ext uri="{FF2B5EF4-FFF2-40B4-BE49-F238E27FC236}">
                <a16:creationId xmlns:a16="http://schemas.microsoft.com/office/drawing/2014/main" id="{32211FF1-0C9B-094D-3ED6-80CC4226AB48}"/>
              </a:ext>
            </a:extLst>
          </p:cNvPr>
          <p:cNvPicPr>
            <a:picLocks noChangeAspect="1"/>
          </p:cNvPicPr>
          <p:nvPr/>
        </p:nvPicPr>
        <p:blipFill>
          <a:blip r:embed="rId2"/>
          <a:stretch>
            <a:fillRect/>
          </a:stretch>
        </p:blipFill>
        <p:spPr>
          <a:xfrm>
            <a:off x="273267" y="1798186"/>
            <a:ext cx="5527458" cy="3233041"/>
          </a:xfrm>
          <a:prstGeom prst="rect">
            <a:avLst/>
          </a:prstGeom>
          <a:ln>
            <a:noFill/>
          </a:ln>
          <a:effectLst>
            <a:outerShdw blurRad="292100" dist="139700" dir="2700000" algn="tl" rotWithShape="0">
              <a:srgbClr val="333333">
                <a:alpha val="65000"/>
              </a:srgbClr>
            </a:outerShdw>
          </a:effectLst>
        </p:spPr>
      </p:pic>
      <p:pic>
        <p:nvPicPr>
          <p:cNvPr id="15" name="Picture 14" descr="Screenshot of a website where the text overlay on an image is accessible because the text is strategically placed where it is visible.">
            <a:extLst>
              <a:ext uri="{FF2B5EF4-FFF2-40B4-BE49-F238E27FC236}">
                <a16:creationId xmlns:a16="http://schemas.microsoft.com/office/drawing/2014/main" id="{E087A7AD-2544-D28C-547F-EC3D867B785C}"/>
              </a:ext>
            </a:extLst>
          </p:cNvPr>
          <p:cNvPicPr>
            <a:picLocks noChangeAspect="1"/>
          </p:cNvPicPr>
          <p:nvPr/>
        </p:nvPicPr>
        <p:blipFill>
          <a:blip r:embed="rId3"/>
          <a:stretch>
            <a:fillRect/>
          </a:stretch>
        </p:blipFill>
        <p:spPr>
          <a:xfrm>
            <a:off x="6267450" y="1783893"/>
            <a:ext cx="5457825" cy="32473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0749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E1E7-5C83-4A70-923E-1EE611691307}"/>
              </a:ext>
            </a:extLst>
          </p:cNvPr>
          <p:cNvSpPr>
            <a:spLocks noGrp="1"/>
          </p:cNvSpPr>
          <p:nvPr>
            <p:ph type="title"/>
          </p:nvPr>
        </p:nvSpPr>
        <p:spPr>
          <a:xfrm>
            <a:off x="295275" y="50996"/>
            <a:ext cx="11729085" cy="1325563"/>
          </a:xfrm>
        </p:spPr>
        <p:txBody>
          <a:bodyPr>
            <a:normAutofit/>
          </a:bodyPr>
          <a:lstStyle/>
          <a:p>
            <a:r>
              <a:rPr lang="en-US" sz="4000" b="1" dirty="0">
                <a:latin typeface="+mn-lt"/>
                <a:ea typeface="Cambria" panose="02040503050406030204" pitchFamily="18" charset="0"/>
              </a:rPr>
              <a:t>Basic Accessibility Checklist for Colors</a:t>
            </a:r>
          </a:p>
        </p:txBody>
      </p:sp>
      <p:sp>
        <p:nvSpPr>
          <p:cNvPr id="3" name="Content Placeholder 2">
            <a:extLst>
              <a:ext uri="{FF2B5EF4-FFF2-40B4-BE49-F238E27FC236}">
                <a16:creationId xmlns:a16="http://schemas.microsoft.com/office/drawing/2014/main" id="{CE136DDF-0A0A-5B95-9ED9-339409A415F7}"/>
              </a:ext>
            </a:extLst>
          </p:cNvPr>
          <p:cNvSpPr>
            <a:spLocks noGrp="1"/>
          </p:cNvSpPr>
          <p:nvPr>
            <p:ph idx="1"/>
          </p:nvPr>
        </p:nvSpPr>
        <p:spPr>
          <a:xfrm>
            <a:off x="295275" y="1749938"/>
            <a:ext cx="11506200" cy="3194299"/>
          </a:xfrm>
        </p:spPr>
        <p:txBody>
          <a:bodyPr vert="horz" lIns="91440" tIns="45720" rIns="91440" bIns="45720" rtlCol="0" anchor="t">
            <a:noAutofit/>
          </a:bodyPr>
          <a:lstStyle/>
          <a:p>
            <a:pPr lvl="1">
              <a:buFont typeface="Wingdings" panose="05000000000000000000" pitchFamily="2" charset="2"/>
              <a:buChar char="q"/>
            </a:pPr>
            <a:r>
              <a:rPr lang="en-US" sz="3200" dirty="0">
                <a:ea typeface="+mn-lt"/>
                <a:cs typeface="+mn-lt"/>
              </a:rPr>
              <a:t> Contrast Font 18 and higher 3:1</a:t>
            </a:r>
          </a:p>
          <a:p>
            <a:pPr lvl="1">
              <a:buFont typeface="Wingdings" panose="05000000000000000000" pitchFamily="2" charset="2"/>
              <a:buChar char="q"/>
            </a:pPr>
            <a:r>
              <a:rPr lang="en-US" sz="3200" dirty="0">
                <a:ea typeface="+mn-lt"/>
                <a:cs typeface="+mn-lt"/>
              </a:rPr>
              <a:t> Contrast Font below 18 4.5:1</a:t>
            </a:r>
          </a:p>
          <a:p>
            <a:pPr lvl="1">
              <a:buFont typeface="Wingdings" panose="05000000000000000000" pitchFamily="2" charset="2"/>
              <a:buChar char="q"/>
            </a:pPr>
            <a:r>
              <a:rPr lang="en-US" sz="3200" dirty="0">
                <a:ea typeface="+mn-lt"/>
                <a:cs typeface="+mn-lt"/>
              </a:rPr>
              <a:t> Do not use color alone to convey information</a:t>
            </a:r>
          </a:p>
          <a:p>
            <a:pPr lvl="1">
              <a:buFont typeface="Wingdings" panose="05000000000000000000" pitchFamily="2" charset="2"/>
              <a:buChar char="q"/>
            </a:pPr>
            <a:r>
              <a:rPr lang="en-US" sz="3200" dirty="0">
                <a:ea typeface="+mn-lt"/>
                <a:cs typeface="+mn-lt"/>
              </a:rPr>
              <a:t> Avoid using Red and Black or Red and Green Combination</a:t>
            </a:r>
          </a:p>
          <a:p>
            <a:pPr lvl="1">
              <a:buFont typeface="Wingdings" panose="05000000000000000000" pitchFamily="2" charset="2"/>
              <a:buChar char="q"/>
            </a:pPr>
            <a:r>
              <a:rPr lang="en-US" sz="3200" dirty="0">
                <a:ea typeface="+mn-lt"/>
                <a:cs typeface="+mn-lt"/>
              </a:rPr>
              <a:t> Text on Images</a:t>
            </a:r>
          </a:p>
          <a:p>
            <a:pPr lvl="1">
              <a:buFont typeface="Wingdings" panose="05000000000000000000" pitchFamily="2" charset="2"/>
              <a:buChar char="q"/>
            </a:pPr>
            <a:r>
              <a:rPr lang="en-US" sz="3200" dirty="0">
                <a:ea typeface="+mn-lt"/>
                <a:cs typeface="+mn-lt"/>
              </a:rPr>
              <a:t> Use tools to check color contrast and simulate color blindness</a:t>
            </a:r>
          </a:p>
        </p:txBody>
      </p:sp>
    </p:spTree>
    <p:extLst>
      <p:ext uri="{BB962C8B-B14F-4D97-AF65-F5344CB8AC3E}">
        <p14:creationId xmlns:p14="http://schemas.microsoft.com/office/powerpoint/2010/main" val="155011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Who Benefits from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023360" cy="18288"/>
          </a:xfrm>
          <a:custGeom>
            <a:avLst/>
            <a:gdLst>
              <a:gd name="connsiteX0" fmla="*/ 0 w 4023360"/>
              <a:gd name="connsiteY0" fmla="*/ 0 h 18288"/>
              <a:gd name="connsiteX1" fmla="*/ 751027 w 4023360"/>
              <a:gd name="connsiteY1" fmla="*/ 0 h 18288"/>
              <a:gd name="connsiteX2" fmla="*/ 1461821 w 4023360"/>
              <a:gd name="connsiteY2" fmla="*/ 0 h 18288"/>
              <a:gd name="connsiteX3" fmla="*/ 2172614 w 4023360"/>
              <a:gd name="connsiteY3" fmla="*/ 0 h 18288"/>
              <a:gd name="connsiteX4" fmla="*/ 2722474 w 4023360"/>
              <a:gd name="connsiteY4" fmla="*/ 0 h 18288"/>
              <a:gd name="connsiteX5" fmla="*/ 3312566 w 4023360"/>
              <a:gd name="connsiteY5" fmla="*/ 0 h 18288"/>
              <a:gd name="connsiteX6" fmla="*/ 4023360 w 4023360"/>
              <a:gd name="connsiteY6" fmla="*/ 0 h 18288"/>
              <a:gd name="connsiteX7" fmla="*/ 4023360 w 4023360"/>
              <a:gd name="connsiteY7" fmla="*/ 18288 h 18288"/>
              <a:gd name="connsiteX8" fmla="*/ 3352800 w 4023360"/>
              <a:gd name="connsiteY8" fmla="*/ 18288 h 18288"/>
              <a:gd name="connsiteX9" fmla="*/ 2802941 w 4023360"/>
              <a:gd name="connsiteY9" fmla="*/ 18288 h 18288"/>
              <a:gd name="connsiteX10" fmla="*/ 2253082 w 4023360"/>
              <a:gd name="connsiteY10" fmla="*/ 18288 h 18288"/>
              <a:gd name="connsiteX11" fmla="*/ 1542288 w 4023360"/>
              <a:gd name="connsiteY11" fmla="*/ 18288 h 18288"/>
              <a:gd name="connsiteX12" fmla="*/ 952195 w 4023360"/>
              <a:gd name="connsiteY12" fmla="*/ 18288 h 18288"/>
              <a:gd name="connsiteX13" fmla="*/ 0 w 4023360"/>
              <a:gd name="connsiteY13" fmla="*/ 18288 h 18288"/>
              <a:gd name="connsiteX14" fmla="*/ 0 w 40233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23360" h="18288" fill="none" extrusionOk="0">
                <a:moveTo>
                  <a:pt x="0" y="0"/>
                </a:moveTo>
                <a:cubicBezTo>
                  <a:pt x="325089" y="-3788"/>
                  <a:pt x="511905" y="12702"/>
                  <a:pt x="751027" y="0"/>
                </a:cubicBezTo>
                <a:cubicBezTo>
                  <a:pt x="990149" y="-12702"/>
                  <a:pt x="1116421" y="-33402"/>
                  <a:pt x="1461821" y="0"/>
                </a:cubicBezTo>
                <a:cubicBezTo>
                  <a:pt x="1807221" y="33402"/>
                  <a:pt x="1962858" y="26175"/>
                  <a:pt x="2172614" y="0"/>
                </a:cubicBezTo>
                <a:cubicBezTo>
                  <a:pt x="2382370" y="-26175"/>
                  <a:pt x="2480338" y="-22328"/>
                  <a:pt x="2722474" y="0"/>
                </a:cubicBezTo>
                <a:cubicBezTo>
                  <a:pt x="2964610" y="22328"/>
                  <a:pt x="3072481" y="21440"/>
                  <a:pt x="3312566" y="0"/>
                </a:cubicBezTo>
                <a:cubicBezTo>
                  <a:pt x="3552651" y="-21440"/>
                  <a:pt x="3760521" y="-35051"/>
                  <a:pt x="4023360" y="0"/>
                </a:cubicBezTo>
                <a:cubicBezTo>
                  <a:pt x="4022860" y="8855"/>
                  <a:pt x="4023469" y="14521"/>
                  <a:pt x="4023360" y="18288"/>
                </a:cubicBezTo>
                <a:cubicBezTo>
                  <a:pt x="3739436" y="15646"/>
                  <a:pt x="3563336" y="-4731"/>
                  <a:pt x="3352800" y="18288"/>
                </a:cubicBezTo>
                <a:cubicBezTo>
                  <a:pt x="3142264" y="41307"/>
                  <a:pt x="2981619" y="39148"/>
                  <a:pt x="2802941" y="18288"/>
                </a:cubicBezTo>
                <a:cubicBezTo>
                  <a:pt x="2624263" y="-2572"/>
                  <a:pt x="2488472" y="-5908"/>
                  <a:pt x="2253082" y="18288"/>
                </a:cubicBezTo>
                <a:cubicBezTo>
                  <a:pt x="2017692" y="42484"/>
                  <a:pt x="1807382" y="-11274"/>
                  <a:pt x="1542288" y="18288"/>
                </a:cubicBezTo>
                <a:cubicBezTo>
                  <a:pt x="1277194" y="47850"/>
                  <a:pt x="1123492" y="42917"/>
                  <a:pt x="952195" y="18288"/>
                </a:cubicBezTo>
                <a:cubicBezTo>
                  <a:pt x="780898" y="-6341"/>
                  <a:pt x="423151" y="-11777"/>
                  <a:pt x="0" y="18288"/>
                </a:cubicBezTo>
                <a:cubicBezTo>
                  <a:pt x="683" y="12014"/>
                  <a:pt x="724" y="5908"/>
                  <a:pt x="0" y="0"/>
                </a:cubicBezTo>
                <a:close/>
              </a:path>
              <a:path w="4023360" h="18288" stroke="0" extrusionOk="0">
                <a:moveTo>
                  <a:pt x="0" y="0"/>
                </a:moveTo>
                <a:cubicBezTo>
                  <a:pt x="200828" y="29842"/>
                  <a:pt x="353645" y="-4283"/>
                  <a:pt x="630326" y="0"/>
                </a:cubicBezTo>
                <a:cubicBezTo>
                  <a:pt x="907007" y="4283"/>
                  <a:pt x="1069322" y="27456"/>
                  <a:pt x="1180186" y="0"/>
                </a:cubicBezTo>
                <a:cubicBezTo>
                  <a:pt x="1291050" y="-27456"/>
                  <a:pt x="1746383" y="-19581"/>
                  <a:pt x="1931213" y="0"/>
                </a:cubicBezTo>
                <a:cubicBezTo>
                  <a:pt x="2116043" y="19581"/>
                  <a:pt x="2291287" y="5787"/>
                  <a:pt x="2561539" y="0"/>
                </a:cubicBezTo>
                <a:cubicBezTo>
                  <a:pt x="2831791" y="-5787"/>
                  <a:pt x="2929983" y="-24395"/>
                  <a:pt x="3191866" y="0"/>
                </a:cubicBezTo>
                <a:cubicBezTo>
                  <a:pt x="3453749" y="24395"/>
                  <a:pt x="3757919" y="-10459"/>
                  <a:pt x="4023360" y="0"/>
                </a:cubicBezTo>
                <a:cubicBezTo>
                  <a:pt x="4022462" y="7180"/>
                  <a:pt x="4023529" y="13790"/>
                  <a:pt x="4023360" y="18288"/>
                </a:cubicBezTo>
                <a:cubicBezTo>
                  <a:pt x="3734316" y="10879"/>
                  <a:pt x="3553415" y="28989"/>
                  <a:pt x="3352800" y="18288"/>
                </a:cubicBezTo>
                <a:cubicBezTo>
                  <a:pt x="3152185" y="7587"/>
                  <a:pt x="2939369" y="-1667"/>
                  <a:pt x="2802941" y="18288"/>
                </a:cubicBezTo>
                <a:cubicBezTo>
                  <a:pt x="2666513" y="38243"/>
                  <a:pt x="2423183" y="48202"/>
                  <a:pt x="2132381" y="18288"/>
                </a:cubicBezTo>
                <a:cubicBezTo>
                  <a:pt x="1841579" y="-11626"/>
                  <a:pt x="1791685" y="9958"/>
                  <a:pt x="1461821" y="18288"/>
                </a:cubicBezTo>
                <a:cubicBezTo>
                  <a:pt x="1131957" y="26618"/>
                  <a:pt x="1056470" y="-6415"/>
                  <a:pt x="831494" y="18288"/>
                </a:cubicBezTo>
                <a:cubicBezTo>
                  <a:pt x="606518" y="42991"/>
                  <a:pt x="325294" y="257"/>
                  <a:pt x="0" y="18288"/>
                </a:cubicBezTo>
                <a:cubicBezTo>
                  <a:pt x="571" y="10093"/>
                  <a:pt x="-125" y="8407"/>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783909" y="1797113"/>
            <a:ext cx="10640954" cy="4324261"/>
          </a:xfrm>
          <a:prstGeom prst="rect">
            <a:avLst/>
          </a:prstGeom>
          <a:noFill/>
        </p:spPr>
        <p:txBody>
          <a:bodyPr wrap="square" rtlCol="0">
            <a:spAutoFit/>
          </a:bodyPr>
          <a:lstStyle/>
          <a:p>
            <a:pPr marL="457200" indent="-457200">
              <a:buFont typeface="Arial" panose="020B0604020202020204" pitchFamily="34" charset="0"/>
              <a:buChar char="•"/>
            </a:pPr>
            <a:r>
              <a:rPr lang="en-US" sz="2800" dirty="0"/>
              <a:t>Screen reader users</a:t>
            </a:r>
          </a:p>
          <a:p>
            <a:pPr marL="914400" lvl="1" indent="-457200">
              <a:spcAft>
                <a:spcPts val="600"/>
              </a:spcAft>
              <a:buFont typeface="Arial" panose="020B0604020202020204" pitchFamily="34" charset="0"/>
              <a:buChar char="•"/>
            </a:pPr>
            <a:r>
              <a:rPr lang="en-US" sz="2400" dirty="0"/>
              <a:t>Screen readers may read out the file names for images that lack alt text</a:t>
            </a:r>
          </a:p>
          <a:p>
            <a:pPr marL="457200" indent="-457200">
              <a:buFont typeface="Arial" panose="020B0604020202020204" pitchFamily="34" charset="0"/>
              <a:buChar char="•"/>
            </a:pPr>
            <a:r>
              <a:rPr lang="en-US" sz="2800" dirty="0"/>
              <a:t>People with cognitive disabilities</a:t>
            </a:r>
          </a:p>
          <a:p>
            <a:pPr marL="914400" lvl="1" indent="-457200">
              <a:spcAft>
                <a:spcPts val="600"/>
              </a:spcAft>
              <a:buFont typeface="Arial" panose="020B0604020202020204" pitchFamily="34" charset="0"/>
              <a:buChar char="•"/>
            </a:pPr>
            <a:r>
              <a:rPr lang="en-US" sz="2400" dirty="0"/>
              <a:t>Some individuals with cognitive disabilities may find an abundance of images distracting, overwhelming, or difficult to parse and process.</a:t>
            </a:r>
          </a:p>
          <a:p>
            <a:pPr marL="457200" indent="-457200">
              <a:buFont typeface="Arial" panose="020B0604020202020204" pitchFamily="34" charset="0"/>
              <a:buChar char="•"/>
            </a:pPr>
            <a:r>
              <a:rPr lang="en-US" sz="2800" dirty="0"/>
              <a:t>People with limited internet bandwidth</a:t>
            </a:r>
          </a:p>
          <a:p>
            <a:pPr marL="914400" lvl="1" indent="-457200">
              <a:spcAft>
                <a:spcPts val="600"/>
              </a:spcAft>
              <a:buFont typeface="Arial" panose="020B0604020202020204" pitchFamily="34" charset="0"/>
              <a:buChar char="•"/>
            </a:pPr>
            <a:r>
              <a:rPr lang="en-US" sz="2400" dirty="0"/>
              <a:t>Individuals who turn off images to reduce page loading time can still understand their contents if alt text is displayed on the page.</a:t>
            </a:r>
          </a:p>
          <a:p>
            <a:pPr marL="457200" indent="-457200">
              <a:buFont typeface="Arial" panose="020B0604020202020204" pitchFamily="34" charset="0"/>
              <a:buChar char="•"/>
            </a:pPr>
            <a:r>
              <a:rPr lang="en-US" sz="2800" dirty="0"/>
              <a:t>Alt text boosts Search Engine Optimization </a:t>
            </a:r>
          </a:p>
          <a:p>
            <a:pPr marL="914400" lvl="1" indent="-457200">
              <a:buFont typeface="Arial" panose="020B0604020202020204" pitchFamily="34" charset="0"/>
              <a:buChar char="•"/>
            </a:pPr>
            <a:r>
              <a:rPr lang="en-US" sz="2400" dirty="0"/>
              <a:t>But prioritize accessibility over SEO</a:t>
            </a:r>
          </a:p>
        </p:txBody>
      </p:sp>
    </p:spTree>
    <p:extLst>
      <p:ext uri="{BB962C8B-B14F-4D97-AF65-F5344CB8AC3E}">
        <p14:creationId xmlns:p14="http://schemas.microsoft.com/office/powerpoint/2010/main" val="2451810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6039-A3AD-D206-B58D-3C65935F418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a:solidFill>
                  <a:schemeClr val="tx1"/>
                </a:solidFill>
                <a:latin typeface="+mj-lt"/>
                <a:ea typeface="+mj-ea"/>
                <a:cs typeface="+mj-cs"/>
              </a:rPr>
              <a:t>Tools to Check for Accessibility </a:t>
            </a:r>
          </a:p>
        </p:txBody>
      </p:sp>
    </p:spTree>
    <p:extLst>
      <p:ext uri="{BB962C8B-B14F-4D97-AF65-F5344CB8AC3E}">
        <p14:creationId xmlns:p14="http://schemas.microsoft.com/office/powerpoint/2010/main" val="2910553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E1E7-5C83-4A70-923E-1EE611691307}"/>
              </a:ext>
            </a:extLst>
          </p:cNvPr>
          <p:cNvSpPr>
            <a:spLocks noGrp="1"/>
          </p:cNvSpPr>
          <p:nvPr>
            <p:ph type="title"/>
          </p:nvPr>
        </p:nvSpPr>
        <p:spPr>
          <a:xfrm>
            <a:off x="838200" y="50996"/>
            <a:ext cx="10587446" cy="1325563"/>
          </a:xfrm>
        </p:spPr>
        <p:txBody>
          <a:bodyPr>
            <a:normAutofit/>
          </a:bodyPr>
          <a:lstStyle/>
          <a:p>
            <a:r>
              <a:rPr lang="en-US" sz="4000" b="1" dirty="0">
                <a:latin typeface="Cambria" panose="02040503050406030204" pitchFamily="18" charset="0"/>
                <a:ea typeface="Cambria" panose="02040503050406030204" pitchFamily="18" charset="0"/>
              </a:rPr>
              <a:t>Tools for Color Contrast</a:t>
            </a:r>
          </a:p>
        </p:txBody>
      </p:sp>
      <p:sp>
        <p:nvSpPr>
          <p:cNvPr id="3" name="Content Placeholder 2">
            <a:extLst>
              <a:ext uri="{FF2B5EF4-FFF2-40B4-BE49-F238E27FC236}">
                <a16:creationId xmlns:a16="http://schemas.microsoft.com/office/drawing/2014/main" id="{CE136DDF-0A0A-5B95-9ED9-339409A415F7}"/>
              </a:ext>
            </a:extLst>
          </p:cNvPr>
          <p:cNvSpPr>
            <a:spLocks noGrp="1"/>
          </p:cNvSpPr>
          <p:nvPr>
            <p:ph idx="1"/>
          </p:nvPr>
        </p:nvSpPr>
        <p:spPr>
          <a:xfrm>
            <a:off x="349737" y="1970895"/>
            <a:ext cx="2230177" cy="490696"/>
          </a:xfrm>
        </p:spPr>
        <p:txBody>
          <a:bodyPr vert="horz" lIns="91440" tIns="45720" rIns="91440" bIns="45720" rtlCol="0" anchor="t">
            <a:noAutofit/>
          </a:bodyPr>
          <a:lstStyle/>
          <a:p>
            <a:pPr marL="0" indent="0">
              <a:buNone/>
            </a:pPr>
            <a:r>
              <a:rPr lang="en-US" dirty="0">
                <a:ea typeface="+mn-lt"/>
                <a:cs typeface="+mn-lt"/>
                <a:hlinkClick r:id="rId3"/>
              </a:rPr>
              <a:t>Colour Contrast Analyser</a:t>
            </a:r>
            <a:r>
              <a:rPr lang="en-US" dirty="0">
                <a:ea typeface="+mn-lt"/>
                <a:cs typeface="+mn-lt"/>
              </a:rPr>
              <a:t> </a:t>
            </a:r>
          </a:p>
        </p:txBody>
      </p:sp>
      <p:pic>
        <p:nvPicPr>
          <p:cNvPr id="7" name="Picture 6">
            <a:extLst>
              <a:ext uri="{FF2B5EF4-FFF2-40B4-BE49-F238E27FC236}">
                <a16:creationId xmlns:a16="http://schemas.microsoft.com/office/drawing/2014/main" id="{74E8BE25-3AD5-2C2E-AE39-4D24053484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908" y="2016132"/>
            <a:ext cx="1100310" cy="1100310"/>
          </a:xfrm>
          <a:prstGeom prst="rect">
            <a:avLst/>
          </a:prstGeom>
          <a:ln>
            <a:noFill/>
          </a:ln>
          <a:effectLst>
            <a:outerShdw blurRad="292100" dist="139700" dir="2700000" algn="tl" rotWithShape="0">
              <a:srgbClr val="333333">
                <a:alpha val="65000"/>
              </a:srgbClr>
            </a:outerShdw>
          </a:effectLst>
        </p:spPr>
      </p:pic>
      <p:sp>
        <p:nvSpPr>
          <p:cNvPr id="14" name="Content Placeholder 2">
            <a:extLst>
              <a:ext uri="{FF2B5EF4-FFF2-40B4-BE49-F238E27FC236}">
                <a16:creationId xmlns:a16="http://schemas.microsoft.com/office/drawing/2014/main" id="{847D0BB7-43DF-08A5-C776-C2128B3E3CD4}"/>
              </a:ext>
            </a:extLst>
          </p:cNvPr>
          <p:cNvSpPr txBox="1">
            <a:spLocks/>
          </p:cNvSpPr>
          <p:nvPr/>
        </p:nvSpPr>
        <p:spPr>
          <a:xfrm>
            <a:off x="349737" y="4419044"/>
            <a:ext cx="1718549" cy="4689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ea typeface="+mn-lt"/>
                <a:cs typeface="+mn-lt"/>
                <a:hlinkClick r:id="rId5"/>
              </a:rPr>
              <a:t>Color Contrast Pal</a:t>
            </a:r>
            <a:r>
              <a:rPr lang="en-US" dirty="0">
                <a:ea typeface="+mn-lt"/>
                <a:cs typeface="+mn-lt"/>
              </a:rPr>
              <a:t> </a:t>
            </a:r>
          </a:p>
        </p:txBody>
      </p:sp>
      <p:pic>
        <p:nvPicPr>
          <p:cNvPr id="10" name="Picture 9">
            <a:extLst>
              <a:ext uri="{FF2B5EF4-FFF2-40B4-BE49-F238E27FC236}">
                <a16:creationId xmlns:a16="http://schemas.microsoft.com/office/drawing/2014/main" id="{EEF500C5-14AD-CF5C-3FAC-8B475C05B4B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068286" y="3957027"/>
            <a:ext cx="2313863" cy="2157232"/>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2D49B600-DB62-187C-FC45-D81CEE859E8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177893" y="5205142"/>
            <a:ext cx="1019048" cy="666667"/>
          </a:xfrm>
          <a:prstGeom prst="rect">
            <a:avLst/>
          </a:prstGeom>
        </p:spPr>
      </p:pic>
      <p:sp>
        <p:nvSpPr>
          <p:cNvPr id="13" name="Content Placeholder 2">
            <a:extLst>
              <a:ext uri="{FF2B5EF4-FFF2-40B4-BE49-F238E27FC236}">
                <a16:creationId xmlns:a16="http://schemas.microsoft.com/office/drawing/2014/main" id="{91DC3D5A-C2BC-98EA-7FD0-5DF9C7818C55}"/>
              </a:ext>
            </a:extLst>
          </p:cNvPr>
          <p:cNvSpPr txBox="1">
            <a:spLocks/>
          </p:cNvSpPr>
          <p:nvPr/>
        </p:nvSpPr>
        <p:spPr>
          <a:xfrm>
            <a:off x="5010694" y="1970895"/>
            <a:ext cx="3840669" cy="4906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ea typeface="+mn-lt"/>
                <a:cs typeface="+mn-lt"/>
                <a:hlinkClick r:id="rId8"/>
              </a:rPr>
              <a:t>WebAIM Website</a:t>
            </a:r>
            <a:endParaRPr lang="en-US" dirty="0">
              <a:ea typeface="+mn-lt"/>
              <a:cs typeface="+mn-lt"/>
            </a:endParaRPr>
          </a:p>
        </p:txBody>
      </p:sp>
      <p:sp>
        <p:nvSpPr>
          <p:cNvPr id="4" name="TextBox 3">
            <a:extLst>
              <a:ext uri="{FF2B5EF4-FFF2-40B4-BE49-F238E27FC236}">
                <a16:creationId xmlns:a16="http://schemas.microsoft.com/office/drawing/2014/main" id="{D5EF4AF5-B8F2-A774-B264-C27CF524D357}"/>
              </a:ext>
            </a:extLst>
          </p:cNvPr>
          <p:cNvSpPr txBox="1"/>
          <p:nvPr/>
        </p:nvSpPr>
        <p:spPr>
          <a:xfrm>
            <a:off x="5010694" y="3831771"/>
            <a:ext cx="2547257" cy="523220"/>
          </a:xfrm>
          <a:prstGeom prst="rect">
            <a:avLst/>
          </a:prstGeom>
          <a:noFill/>
        </p:spPr>
        <p:txBody>
          <a:bodyPr wrap="square" rtlCol="0">
            <a:spAutoFit/>
          </a:bodyPr>
          <a:lstStyle/>
          <a:p>
            <a:r>
              <a:rPr lang="en-US" sz="2800" dirty="0">
                <a:hlinkClick r:id="rId9"/>
              </a:rPr>
              <a:t>Contrast Grid</a:t>
            </a:r>
            <a:endParaRPr lang="en-US" sz="2800" dirty="0"/>
          </a:p>
        </p:txBody>
      </p:sp>
      <p:pic>
        <p:nvPicPr>
          <p:cNvPr id="16" name="Picture 15">
            <a:extLst>
              <a:ext uri="{FF2B5EF4-FFF2-40B4-BE49-F238E27FC236}">
                <a16:creationId xmlns:a16="http://schemas.microsoft.com/office/drawing/2014/main" id="{8C7DAF34-44DD-35B1-C183-DEF9BBFB8DD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51359" y="1970895"/>
            <a:ext cx="2730480" cy="723794"/>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5291E578-31DA-6277-C44E-813012B4D2A5}"/>
              </a:ext>
            </a:extLst>
          </p:cNvPr>
          <p:cNvSpPr txBox="1"/>
          <p:nvPr/>
        </p:nvSpPr>
        <p:spPr>
          <a:xfrm>
            <a:off x="5010694" y="5205142"/>
            <a:ext cx="2831613" cy="523220"/>
          </a:xfrm>
          <a:prstGeom prst="rect">
            <a:avLst/>
          </a:prstGeom>
          <a:noFill/>
        </p:spPr>
        <p:txBody>
          <a:bodyPr wrap="square">
            <a:spAutoFit/>
          </a:bodyPr>
          <a:lstStyle/>
          <a:p>
            <a:r>
              <a:rPr lang="en-US" sz="2800" dirty="0">
                <a:ea typeface="+mn-lt"/>
                <a:cs typeface="+mn-lt"/>
                <a:hlinkClick r:id="rId11"/>
              </a:rPr>
              <a:t>Color Simulations</a:t>
            </a:r>
          </a:p>
        </p:txBody>
      </p:sp>
      <p:pic>
        <p:nvPicPr>
          <p:cNvPr id="6" name="Picture 5">
            <a:extLst>
              <a:ext uri="{FF2B5EF4-FFF2-40B4-BE49-F238E27FC236}">
                <a16:creationId xmlns:a16="http://schemas.microsoft.com/office/drawing/2014/main" id="{F5A304A6-FFC9-3E33-FFE7-DA55095B56E5}"/>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8177893" y="3696276"/>
            <a:ext cx="820486" cy="9572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3041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E1E7-5C83-4A70-923E-1EE611691307}"/>
              </a:ext>
            </a:extLst>
          </p:cNvPr>
          <p:cNvSpPr>
            <a:spLocks noGrp="1"/>
          </p:cNvSpPr>
          <p:nvPr>
            <p:ph type="title"/>
          </p:nvPr>
        </p:nvSpPr>
        <p:spPr>
          <a:xfrm>
            <a:off x="838200" y="50996"/>
            <a:ext cx="10587446" cy="1325563"/>
          </a:xfrm>
        </p:spPr>
        <p:txBody>
          <a:bodyPr>
            <a:normAutofit/>
          </a:bodyPr>
          <a:lstStyle/>
          <a:p>
            <a:r>
              <a:rPr lang="en-US" sz="4000" b="1">
                <a:latin typeface="+mn-lt"/>
                <a:ea typeface="Cambria" panose="02040503050406030204" pitchFamily="18" charset="0"/>
              </a:rPr>
              <a:t>Tools to Check Word and PowerPoint</a:t>
            </a:r>
          </a:p>
        </p:txBody>
      </p:sp>
      <p:sp>
        <p:nvSpPr>
          <p:cNvPr id="8" name="TextBox 7">
            <a:extLst>
              <a:ext uri="{FF2B5EF4-FFF2-40B4-BE49-F238E27FC236}">
                <a16:creationId xmlns:a16="http://schemas.microsoft.com/office/drawing/2014/main" id="{BC4D9A95-73A1-4108-C3FD-1642E6BA0F36}"/>
              </a:ext>
            </a:extLst>
          </p:cNvPr>
          <p:cNvSpPr txBox="1"/>
          <p:nvPr/>
        </p:nvSpPr>
        <p:spPr>
          <a:xfrm>
            <a:off x="655232" y="1376559"/>
            <a:ext cx="10770413"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t>Microsoft Office Accessibility Tool </a:t>
            </a:r>
          </a:p>
          <a:p>
            <a:pPr marL="914400" lvl="1" indent="-457200">
              <a:buFont typeface="Arial" panose="020B0604020202020204" pitchFamily="34" charset="0"/>
              <a:buChar char="•"/>
            </a:pPr>
            <a:r>
              <a:rPr lang="en-US" sz="3200" dirty="0"/>
              <a:t>Review &gt; Check Accessibility</a:t>
            </a:r>
          </a:p>
          <a:p>
            <a:pPr marL="457200" indent="-457200">
              <a:buFont typeface="Arial" panose="020B0604020202020204" pitchFamily="34" charset="0"/>
              <a:buChar char="•"/>
            </a:pPr>
            <a:r>
              <a:rPr lang="en-US" sz="3200" dirty="0"/>
              <a:t>Blackboard Ally (if you have access to a Bb course or organization)</a:t>
            </a:r>
          </a:p>
        </p:txBody>
      </p:sp>
      <p:pic>
        <p:nvPicPr>
          <p:cNvPr id="6" name="Picture 5" descr="Screenshot of Office Ribbon in Review tab with Check Accessibility feature highlighted.">
            <a:extLst>
              <a:ext uri="{FF2B5EF4-FFF2-40B4-BE49-F238E27FC236}">
                <a16:creationId xmlns:a16="http://schemas.microsoft.com/office/drawing/2014/main" id="{0DEE05FF-884B-9101-A27A-96A4496F96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503" y="3673280"/>
            <a:ext cx="3126537" cy="2626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Blackboard Ally logo">
            <a:extLst>
              <a:ext uri="{FF2B5EF4-FFF2-40B4-BE49-F238E27FC236}">
                <a16:creationId xmlns:a16="http://schemas.microsoft.com/office/drawing/2014/main" id="{2CDFDEAB-B217-9F96-6459-D2DF25EE2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0336" y="3673280"/>
            <a:ext cx="3664132" cy="2617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968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69167" y="-426203"/>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Quick Tips for Writing Effective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663440" cy="18288"/>
          </a:xfrm>
          <a:custGeom>
            <a:avLst/>
            <a:gdLst>
              <a:gd name="connsiteX0" fmla="*/ 0 w 4663440"/>
              <a:gd name="connsiteY0" fmla="*/ 0 h 18288"/>
              <a:gd name="connsiteX1" fmla="*/ 619571 w 4663440"/>
              <a:gd name="connsiteY1" fmla="*/ 0 h 18288"/>
              <a:gd name="connsiteX2" fmla="*/ 1145874 w 4663440"/>
              <a:gd name="connsiteY2" fmla="*/ 0 h 18288"/>
              <a:gd name="connsiteX3" fmla="*/ 1718811 w 4663440"/>
              <a:gd name="connsiteY3" fmla="*/ 0 h 18288"/>
              <a:gd name="connsiteX4" fmla="*/ 2431651 w 4663440"/>
              <a:gd name="connsiteY4" fmla="*/ 0 h 18288"/>
              <a:gd name="connsiteX5" fmla="*/ 3051222 w 4663440"/>
              <a:gd name="connsiteY5" fmla="*/ 0 h 18288"/>
              <a:gd name="connsiteX6" fmla="*/ 3624159 w 4663440"/>
              <a:gd name="connsiteY6" fmla="*/ 0 h 18288"/>
              <a:gd name="connsiteX7" fmla="*/ 4663440 w 4663440"/>
              <a:gd name="connsiteY7" fmla="*/ 0 h 18288"/>
              <a:gd name="connsiteX8" fmla="*/ 4663440 w 4663440"/>
              <a:gd name="connsiteY8" fmla="*/ 18288 h 18288"/>
              <a:gd name="connsiteX9" fmla="*/ 3997234 w 4663440"/>
              <a:gd name="connsiteY9" fmla="*/ 18288 h 18288"/>
              <a:gd name="connsiteX10" fmla="*/ 3424297 w 4663440"/>
              <a:gd name="connsiteY10" fmla="*/ 18288 h 18288"/>
              <a:gd name="connsiteX11" fmla="*/ 2664823 w 4663440"/>
              <a:gd name="connsiteY11" fmla="*/ 18288 h 18288"/>
              <a:gd name="connsiteX12" fmla="*/ 2045252 w 4663440"/>
              <a:gd name="connsiteY12" fmla="*/ 18288 h 18288"/>
              <a:gd name="connsiteX13" fmla="*/ 1518949 w 4663440"/>
              <a:gd name="connsiteY13" fmla="*/ 18288 h 18288"/>
              <a:gd name="connsiteX14" fmla="*/ 806109 w 4663440"/>
              <a:gd name="connsiteY14" fmla="*/ 18288 h 18288"/>
              <a:gd name="connsiteX15" fmla="*/ 0 w 4663440"/>
              <a:gd name="connsiteY15" fmla="*/ 18288 h 18288"/>
              <a:gd name="connsiteX16" fmla="*/ 0 w 466344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440" h="18288" fill="none" extrusionOk="0">
                <a:moveTo>
                  <a:pt x="0" y="0"/>
                </a:moveTo>
                <a:cubicBezTo>
                  <a:pt x="189079" y="-9926"/>
                  <a:pt x="397338" y="-23348"/>
                  <a:pt x="619571" y="0"/>
                </a:cubicBezTo>
                <a:cubicBezTo>
                  <a:pt x="841804" y="23348"/>
                  <a:pt x="940705" y="-3902"/>
                  <a:pt x="1145874" y="0"/>
                </a:cubicBezTo>
                <a:cubicBezTo>
                  <a:pt x="1351043" y="3902"/>
                  <a:pt x="1539385" y="-1702"/>
                  <a:pt x="1718811" y="0"/>
                </a:cubicBezTo>
                <a:cubicBezTo>
                  <a:pt x="1898237" y="1702"/>
                  <a:pt x="2082721" y="-6739"/>
                  <a:pt x="2431651" y="0"/>
                </a:cubicBezTo>
                <a:cubicBezTo>
                  <a:pt x="2780581" y="6739"/>
                  <a:pt x="2824475" y="165"/>
                  <a:pt x="3051222" y="0"/>
                </a:cubicBezTo>
                <a:cubicBezTo>
                  <a:pt x="3277969" y="-165"/>
                  <a:pt x="3412450" y="24939"/>
                  <a:pt x="3624159" y="0"/>
                </a:cubicBezTo>
                <a:cubicBezTo>
                  <a:pt x="3835868" y="-24939"/>
                  <a:pt x="4309373" y="-48327"/>
                  <a:pt x="4663440" y="0"/>
                </a:cubicBezTo>
                <a:cubicBezTo>
                  <a:pt x="4663838" y="7429"/>
                  <a:pt x="4663420" y="10822"/>
                  <a:pt x="4663440" y="18288"/>
                </a:cubicBezTo>
                <a:cubicBezTo>
                  <a:pt x="4507698" y="20861"/>
                  <a:pt x="4249833" y="24505"/>
                  <a:pt x="3997234" y="18288"/>
                </a:cubicBezTo>
                <a:cubicBezTo>
                  <a:pt x="3744635" y="12071"/>
                  <a:pt x="3692702" y="-8491"/>
                  <a:pt x="3424297" y="18288"/>
                </a:cubicBezTo>
                <a:cubicBezTo>
                  <a:pt x="3155892" y="45067"/>
                  <a:pt x="3009809" y="-17472"/>
                  <a:pt x="2664823" y="18288"/>
                </a:cubicBezTo>
                <a:cubicBezTo>
                  <a:pt x="2319837" y="54048"/>
                  <a:pt x="2192297" y="3138"/>
                  <a:pt x="2045252" y="18288"/>
                </a:cubicBezTo>
                <a:cubicBezTo>
                  <a:pt x="1898207" y="33438"/>
                  <a:pt x="1754675" y="5311"/>
                  <a:pt x="1518949" y="18288"/>
                </a:cubicBezTo>
                <a:cubicBezTo>
                  <a:pt x="1283223" y="31265"/>
                  <a:pt x="1015871" y="32830"/>
                  <a:pt x="806109" y="18288"/>
                </a:cubicBezTo>
                <a:cubicBezTo>
                  <a:pt x="596347" y="3746"/>
                  <a:pt x="281052" y="50015"/>
                  <a:pt x="0" y="18288"/>
                </a:cubicBezTo>
                <a:cubicBezTo>
                  <a:pt x="-591" y="13205"/>
                  <a:pt x="-663" y="6329"/>
                  <a:pt x="0" y="0"/>
                </a:cubicBezTo>
                <a:close/>
              </a:path>
              <a:path w="4663440" h="18288" stroke="0" extrusionOk="0">
                <a:moveTo>
                  <a:pt x="0" y="0"/>
                </a:moveTo>
                <a:cubicBezTo>
                  <a:pt x="297682" y="-15811"/>
                  <a:pt x="451554" y="23073"/>
                  <a:pt x="619571" y="0"/>
                </a:cubicBezTo>
                <a:cubicBezTo>
                  <a:pt x="787588" y="-23073"/>
                  <a:pt x="961669" y="4089"/>
                  <a:pt x="1145874" y="0"/>
                </a:cubicBezTo>
                <a:cubicBezTo>
                  <a:pt x="1330079" y="-4089"/>
                  <a:pt x="1590393" y="-2280"/>
                  <a:pt x="1905348" y="0"/>
                </a:cubicBezTo>
                <a:cubicBezTo>
                  <a:pt x="2220303" y="2280"/>
                  <a:pt x="2218173" y="2196"/>
                  <a:pt x="2524920" y="0"/>
                </a:cubicBezTo>
                <a:cubicBezTo>
                  <a:pt x="2831667" y="-2196"/>
                  <a:pt x="2843937" y="-28938"/>
                  <a:pt x="3144491" y="0"/>
                </a:cubicBezTo>
                <a:cubicBezTo>
                  <a:pt x="3445045" y="28938"/>
                  <a:pt x="3574777" y="-27211"/>
                  <a:pt x="3903965" y="0"/>
                </a:cubicBezTo>
                <a:cubicBezTo>
                  <a:pt x="4233153" y="27211"/>
                  <a:pt x="4317651" y="-4892"/>
                  <a:pt x="4663440" y="0"/>
                </a:cubicBezTo>
                <a:cubicBezTo>
                  <a:pt x="4662554" y="5429"/>
                  <a:pt x="4664261" y="14046"/>
                  <a:pt x="4663440" y="18288"/>
                </a:cubicBezTo>
                <a:cubicBezTo>
                  <a:pt x="4457525" y="35304"/>
                  <a:pt x="4266398" y="8777"/>
                  <a:pt x="4090503" y="18288"/>
                </a:cubicBezTo>
                <a:cubicBezTo>
                  <a:pt x="3914608" y="27799"/>
                  <a:pt x="3615355" y="20951"/>
                  <a:pt x="3424297" y="18288"/>
                </a:cubicBezTo>
                <a:cubicBezTo>
                  <a:pt x="3233239" y="15625"/>
                  <a:pt x="3022491" y="31084"/>
                  <a:pt x="2758092" y="18288"/>
                </a:cubicBezTo>
                <a:cubicBezTo>
                  <a:pt x="2493694" y="5492"/>
                  <a:pt x="2296952" y="-9679"/>
                  <a:pt x="2138520" y="18288"/>
                </a:cubicBezTo>
                <a:cubicBezTo>
                  <a:pt x="1980088" y="46255"/>
                  <a:pt x="1531668" y="32636"/>
                  <a:pt x="1379046" y="18288"/>
                </a:cubicBezTo>
                <a:cubicBezTo>
                  <a:pt x="1226424" y="3940"/>
                  <a:pt x="824007" y="55356"/>
                  <a:pt x="619571" y="18288"/>
                </a:cubicBezTo>
                <a:cubicBezTo>
                  <a:pt x="415135" y="-18780"/>
                  <a:pt x="181669" y="34862"/>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08658C0-5113-37C3-B788-D05917020B73}"/>
              </a:ext>
            </a:extLst>
          </p:cNvPr>
          <p:cNvSpPr txBox="1"/>
          <p:nvPr/>
        </p:nvSpPr>
        <p:spPr>
          <a:xfrm>
            <a:off x="763360" y="1447791"/>
            <a:ext cx="9500313"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t>Be accurate and equivalent (represent content and function)</a:t>
            </a:r>
          </a:p>
          <a:p>
            <a:pPr marL="457200" indent="-457200">
              <a:buFont typeface="Arial" panose="020B0604020202020204" pitchFamily="34" charset="0"/>
              <a:buChar char="•"/>
            </a:pPr>
            <a:r>
              <a:rPr lang="en-US" sz="2800" dirty="0"/>
              <a:t>Keep it concise (short)</a:t>
            </a:r>
          </a:p>
          <a:p>
            <a:pPr marL="457200" indent="-457200">
              <a:buFont typeface="Arial" panose="020B0604020202020204" pitchFamily="34" charset="0"/>
              <a:buChar char="•"/>
            </a:pPr>
            <a:r>
              <a:rPr lang="en-US" sz="2800" dirty="0"/>
              <a:t>Do not be redundant or provide the same information as text near the image</a:t>
            </a:r>
          </a:p>
          <a:p>
            <a:pPr marL="457200" indent="-457200">
              <a:buFont typeface="Arial" panose="020B0604020202020204" pitchFamily="34" charset="0"/>
              <a:buChar char="•"/>
            </a:pPr>
            <a:r>
              <a:rPr lang="en-US" sz="2800" dirty="0"/>
              <a:t>Do not include word Graphic or Image at the beginning</a:t>
            </a:r>
          </a:p>
          <a:p>
            <a:pPr marL="914400" lvl="1" indent="-457200">
              <a:buFont typeface="Arial" panose="020B0604020202020204" pitchFamily="34" charset="0"/>
              <a:buChar char="•"/>
            </a:pPr>
            <a:r>
              <a:rPr lang="en-US" sz="2800" dirty="0"/>
              <a:t>When a screen reader comes to an image, it will state, “Graphic” and then will read the alt text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6719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166039-A3AD-D206-B58D-3C65935F418D}"/>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7200" b="1" kern="1200" dirty="0">
                <a:solidFill>
                  <a:schemeClr val="tx1"/>
                </a:solidFill>
                <a:latin typeface="+mj-lt"/>
                <a:ea typeface="+mj-ea"/>
                <a:cs typeface="+mj-cs"/>
              </a:rPr>
              <a:t>What Are Examples of Barriers</a:t>
            </a:r>
            <a:r>
              <a:rPr lang="en-US" sz="7200" b="1" dirty="0"/>
              <a:t> related to Alt Text?</a:t>
            </a:r>
            <a:endParaRPr lang="en-US" sz="7200" b="1" kern="1200" dirty="0">
              <a:solidFill>
                <a:schemeClr val="tx1"/>
              </a:solidFill>
              <a:latin typeface="+mj-lt"/>
              <a:ea typeface="+mj-ea"/>
              <a:cs typeface="+mj-cs"/>
            </a:endParaRP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65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Inaccurate Alt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2103120" cy="18288"/>
          </a:xfrm>
          <a:custGeom>
            <a:avLst/>
            <a:gdLst>
              <a:gd name="connsiteX0" fmla="*/ 0 w 2103120"/>
              <a:gd name="connsiteY0" fmla="*/ 0 h 18288"/>
              <a:gd name="connsiteX1" fmla="*/ 504749 w 2103120"/>
              <a:gd name="connsiteY1" fmla="*/ 0 h 18288"/>
              <a:gd name="connsiteX2" fmla="*/ 1030529 w 2103120"/>
              <a:gd name="connsiteY2" fmla="*/ 0 h 18288"/>
              <a:gd name="connsiteX3" fmla="*/ 1556309 w 2103120"/>
              <a:gd name="connsiteY3" fmla="*/ 0 h 18288"/>
              <a:gd name="connsiteX4" fmla="*/ 2103120 w 2103120"/>
              <a:gd name="connsiteY4" fmla="*/ 0 h 18288"/>
              <a:gd name="connsiteX5" fmla="*/ 2103120 w 2103120"/>
              <a:gd name="connsiteY5" fmla="*/ 18288 h 18288"/>
              <a:gd name="connsiteX6" fmla="*/ 1577340 w 2103120"/>
              <a:gd name="connsiteY6" fmla="*/ 18288 h 18288"/>
              <a:gd name="connsiteX7" fmla="*/ 1093622 w 2103120"/>
              <a:gd name="connsiteY7" fmla="*/ 18288 h 18288"/>
              <a:gd name="connsiteX8" fmla="*/ 609905 w 2103120"/>
              <a:gd name="connsiteY8" fmla="*/ 18288 h 18288"/>
              <a:gd name="connsiteX9" fmla="*/ 0 w 2103120"/>
              <a:gd name="connsiteY9" fmla="*/ 18288 h 18288"/>
              <a:gd name="connsiteX10" fmla="*/ 0 w 210312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3120" h="18288" fill="none" extrusionOk="0">
                <a:moveTo>
                  <a:pt x="0" y="0"/>
                </a:moveTo>
                <a:cubicBezTo>
                  <a:pt x="209764" y="11435"/>
                  <a:pt x="304535" y="-23683"/>
                  <a:pt x="504749" y="0"/>
                </a:cubicBezTo>
                <a:cubicBezTo>
                  <a:pt x="704963" y="23683"/>
                  <a:pt x="870263" y="6146"/>
                  <a:pt x="1030529" y="0"/>
                </a:cubicBezTo>
                <a:cubicBezTo>
                  <a:pt x="1190795" y="-6146"/>
                  <a:pt x="1401415" y="-2438"/>
                  <a:pt x="1556309" y="0"/>
                </a:cubicBezTo>
                <a:cubicBezTo>
                  <a:pt x="1711203" y="2438"/>
                  <a:pt x="1877326" y="-9977"/>
                  <a:pt x="2103120" y="0"/>
                </a:cubicBezTo>
                <a:cubicBezTo>
                  <a:pt x="2102966" y="8655"/>
                  <a:pt x="2102236" y="9975"/>
                  <a:pt x="2103120" y="18288"/>
                </a:cubicBezTo>
                <a:cubicBezTo>
                  <a:pt x="1859147" y="6021"/>
                  <a:pt x="1837556" y="10485"/>
                  <a:pt x="1577340" y="18288"/>
                </a:cubicBezTo>
                <a:cubicBezTo>
                  <a:pt x="1317124" y="26091"/>
                  <a:pt x="1281634" y="30991"/>
                  <a:pt x="1093622" y="18288"/>
                </a:cubicBezTo>
                <a:cubicBezTo>
                  <a:pt x="905610" y="5585"/>
                  <a:pt x="727653" y="30294"/>
                  <a:pt x="609905" y="18288"/>
                </a:cubicBezTo>
                <a:cubicBezTo>
                  <a:pt x="492157" y="6282"/>
                  <a:pt x="295526" y="15222"/>
                  <a:pt x="0" y="18288"/>
                </a:cubicBezTo>
                <a:cubicBezTo>
                  <a:pt x="-688" y="11716"/>
                  <a:pt x="875" y="6357"/>
                  <a:pt x="0" y="0"/>
                </a:cubicBezTo>
                <a:close/>
              </a:path>
              <a:path w="2103120" h="18288" stroke="0" extrusionOk="0">
                <a:moveTo>
                  <a:pt x="0" y="0"/>
                </a:moveTo>
                <a:cubicBezTo>
                  <a:pt x="101827" y="-20146"/>
                  <a:pt x="311931" y="6928"/>
                  <a:pt x="504749" y="0"/>
                </a:cubicBezTo>
                <a:cubicBezTo>
                  <a:pt x="697567" y="-6928"/>
                  <a:pt x="853634" y="3686"/>
                  <a:pt x="967435" y="0"/>
                </a:cubicBezTo>
                <a:cubicBezTo>
                  <a:pt x="1081236" y="-3686"/>
                  <a:pt x="1336965" y="25869"/>
                  <a:pt x="1535278" y="0"/>
                </a:cubicBezTo>
                <a:cubicBezTo>
                  <a:pt x="1733591" y="-25869"/>
                  <a:pt x="1932413" y="-14009"/>
                  <a:pt x="2103120" y="0"/>
                </a:cubicBezTo>
                <a:cubicBezTo>
                  <a:pt x="2103534" y="5928"/>
                  <a:pt x="2103350" y="11133"/>
                  <a:pt x="2103120" y="18288"/>
                </a:cubicBezTo>
                <a:cubicBezTo>
                  <a:pt x="1949440" y="7230"/>
                  <a:pt x="1857565" y="-4610"/>
                  <a:pt x="1619402" y="18288"/>
                </a:cubicBezTo>
                <a:cubicBezTo>
                  <a:pt x="1381239" y="41186"/>
                  <a:pt x="1249034" y="14854"/>
                  <a:pt x="1135685" y="18288"/>
                </a:cubicBezTo>
                <a:cubicBezTo>
                  <a:pt x="1022336" y="21722"/>
                  <a:pt x="683595" y="4084"/>
                  <a:pt x="567842" y="18288"/>
                </a:cubicBezTo>
                <a:cubicBezTo>
                  <a:pt x="452089" y="32492"/>
                  <a:pt x="128889" y="23007"/>
                  <a:pt x="0" y="18288"/>
                </a:cubicBezTo>
                <a:cubicBezTo>
                  <a:pt x="-348" y="10388"/>
                  <a:pt x="-12" y="3969"/>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ater mill next to a red building with a waterfall flowing through the woods in the fall when the leaves on the trees are changing color.">
            <a:extLst>
              <a:ext uri="{FF2B5EF4-FFF2-40B4-BE49-F238E27FC236}">
                <a16:creationId xmlns:a16="http://schemas.microsoft.com/office/drawing/2014/main" id="{3A23045A-DF31-BA30-48A2-79DCFA46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3" y="2007356"/>
            <a:ext cx="7718438" cy="3859219"/>
          </a:xfrm>
          <a:prstGeom prst="rect">
            <a:avLst/>
          </a:prstGeom>
          <a:ln>
            <a:noFill/>
          </a:ln>
          <a:effectLst>
            <a:outerShdw blurRad="292100" dist="139700" dir="2700000" algn="tl" rotWithShape="0">
              <a:srgbClr val="333333">
                <a:alpha val="65000"/>
              </a:srgbClr>
            </a:outerShdw>
          </a:effectLst>
        </p:spPr>
      </p:pic>
      <p:sp>
        <p:nvSpPr>
          <p:cNvPr id="4" name="TextBox 3" descr="A water mill with a water fall flowing through the words near a red building">
            <a:extLst>
              <a:ext uri="{FF2B5EF4-FFF2-40B4-BE49-F238E27FC236}">
                <a16:creationId xmlns:a16="http://schemas.microsoft.com/office/drawing/2014/main" id="{60BD89D4-08F2-437F-CF0B-3CBE885EF817}"/>
              </a:ext>
            </a:extLst>
          </p:cNvPr>
          <p:cNvSpPr txBox="1"/>
          <p:nvPr/>
        </p:nvSpPr>
        <p:spPr>
          <a:xfrm>
            <a:off x="8814816" y="2798064"/>
            <a:ext cx="2304288" cy="646331"/>
          </a:xfrm>
          <a:prstGeom prst="rect">
            <a:avLst/>
          </a:prstGeom>
          <a:noFill/>
        </p:spPr>
        <p:txBody>
          <a:bodyPr wrap="square" rtlCol="0">
            <a:spAutoFit/>
          </a:bodyPr>
          <a:lstStyle/>
          <a:p>
            <a:r>
              <a:rPr lang="en-US" dirty="0"/>
              <a:t>Alt Text: 20282.jpg (name of the file)</a:t>
            </a:r>
          </a:p>
        </p:txBody>
      </p:sp>
    </p:spTree>
    <p:extLst>
      <p:ext uri="{BB962C8B-B14F-4D97-AF65-F5344CB8AC3E}">
        <p14:creationId xmlns:p14="http://schemas.microsoft.com/office/powerpoint/2010/main" val="257762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100" b="1" dirty="0"/>
              <a:t>Not Reviewing Auto Generated Text</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5212080" cy="18288"/>
          </a:xfrm>
          <a:custGeom>
            <a:avLst/>
            <a:gdLst>
              <a:gd name="connsiteX0" fmla="*/ 0 w 5212080"/>
              <a:gd name="connsiteY0" fmla="*/ 0 h 18288"/>
              <a:gd name="connsiteX1" fmla="*/ 547268 w 5212080"/>
              <a:gd name="connsiteY1" fmla="*/ 0 h 18288"/>
              <a:gd name="connsiteX2" fmla="*/ 1250899 w 5212080"/>
              <a:gd name="connsiteY2" fmla="*/ 0 h 18288"/>
              <a:gd name="connsiteX3" fmla="*/ 1850288 w 5212080"/>
              <a:gd name="connsiteY3" fmla="*/ 0 h 18288"/>
              <a:gd name="connsiteX4" fmla="*/ 2397557 w 5212080"/>
              <a:gd name="connsiteY4" fmla="*/ 0 h 18288"/>
              <a:gd name="connsiteX5" fmla="*/ 3101188 w 5212080"/>
              <a:gd name="connsiteY5" fmla="*/ 0 h 18288"/>
              <a:gd name="connsiteX6" fmla="*/ 3752698 w 5212080"/>
              <a:gd name="connsiteY6" fmla="*/ 0 h 18288"/>
              <a:gd name="connsiteX7" fmla="*/ 4404208 w 5212080"/>
              <a:gd name="connsiteY7" fmla="*/ 0 h 18288"/>
              <a:gd name="connsiteX8" fmla="*/ 5212080 w 5212080"/>
              <a:gd name="connsiteY8" fmla="*/ 0 h 18288"/>
              <a:gd name="connsiteX9" fmla="*/ 5212080 w 5212080"/>
              <a:gd name="connsiteY9" fmla="*/ 18288 h 18288"/>
              <a:gd name="connsiteX10" fmla="*/ 4664812 w 5212080"/>
              <a:gd name="connsiteY10" fmla="*/ 18288 h 18288"/>
              <a:gd name="connsiteX11" fmla="*/ 4169664 w 5212080"/>
              <a:gd name="connsiteY11" fmla="*/ 18288 h 18288"/>
              <a:gd name="connsiteX12" fmla="*/ 3466033 w 5212080"/>
              <a:gd name="connsiteY12" fmla="*/ 18288 h 18288"/>
              <a:gd name="connsiteX13" fmla="*/ 2918765 w 5212080"/>
              <a:gd name="connsiteY13" fmla="*/ 18288 h 18288"/>
              <a:gd name="connsiteX14" fmla="*/ 2215134 w 5212080"/>
              <a:gd name="connsiteY14" fmla="*/ 18288 h 18288"/>
              <a:gd name="connsiteX15" fmla="*/ 1459382 w 5212080"/>
              <a:gd name="connsiteY15" fmla="*/ 18288 h 18288"/>
              <a:gd name="connsiteX16" fmla="*/ 859993 w 5212080"/>
              <a:gd name="connsiteY16" fmla="*/ 18288 h 18288"/>
              <a:gd name="connsiteX17" fmla="*/ 0 w 5212080"/>
              <a:gd name="connsiteY17" fmla="*/ 18288 h 18288"/>
              <a:gd name="connsiteX18" fmla="*/ 0 w 521208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18288" fill="none" extrusionOk="0">
                <a:moveTo>
                  <a:pt x="0" y="0"/>
                </a:moveTo>
                <a:cubicBezTo>
                  <a:pt x="184458" y="19601"/>
                  <a:pt x="313456" y="15973"/>
                  <a:pt x="547268" y="0"/>
                </a:cubicBezTo>
                <a:cubicBezTo>
                  <a:pt x="781080" y="-15973"/>
                  <a:pt x="982704" y="-22910"/>
                  <a:pt x="1250899" y="0"/>
                </a:cubicBezTo>
                <a:cubicBezTo>
                  <a:pt x="1519094" y="22910"/>
                  <a:pt x="1649062" y="19764"/>
                  <a:pt x="1850288" y="0"/>
                </a:cubicBezTo>
                <a:cubicBezTo>
                  <a:pt x="2051514" y="-19764"/>
                  <a:pt x="2202260" y="19576"/>
                  <a:pt x="2397557" y="0"/>
                </a:cubicBezTo>
                <a:cubicBezTo>
                  <a:pt x="2592854" y="-19576"/>
                  <a:pt x="2902872" y="-12871"/>
                  <a:pt x="3101188" y="0"/>
                </a:cubicBezTo>
                <a:cubicBezTo>
                  <a:pt x="3299504" y="12871"/>
                  <a:pt x="3539605" y="17090"/>
                  <a:pt x="3752698" y="0"/>
                </a:cubicBezTo>
                <a:cubicBezTo>
                  <a:pt x="3965791" y="-17090"/>
                  <a:pt x="4096927" y="17285"/>
                  <a:pt x="4404208" y="0"/>
                </a:cubicBezTo>
                <a:cubicBezTo>
                  <a:pt x="4711489" y="-17285"/>
                  <a:pt x="4949545" y="-15749"/>
                  <a:pt x="5212080" y="0"/>
                </a:cubicBezTo>
                <a:cubicBezTo>
                  <a:pt x="5212610" y="6954"/>
                  <a:pt x="5212814" y="12839"/>
                  <a:pt x="5212080" y="18288"/>
                </a:cubicBezTo>
                <a:cubicBezTo>
                  <a:pt x="5014087" y="15531"/>
                  <a:pt x="4921906" y="8148"/>
                  <a:pt x="4664812" y="18288"/>
                </a:cubicBezTo>
                <a:cubicBezTo>
                  <a:pt x="4407718" y="28428"/>
                  <a:pt x="4274304" y="-5807"/>
                  <a:pt x="4169664" y="18288"/>
                </a:cubicBezTo>
                <a:cubicBezTo>
                  <a:pt x="4065024" y="42383"/>
                  <a:pt x="3647539" y="31930"/>
                  <a:pt x="3466033" y="18288"/>
                </a:cubicBezTo>
                <a:cubicBezTo>
                  <a:pt x="3284527" y="4646"/>
                  <a:pt x="3062442" y="19584"/>
                  <a:pt x="2918765" y="18288"/>
                </a:cubicBezTo>
                <a:cubicBezTo>
                  <a:pt x="2775088" y="16992"/>
                  <a:pt x="2384399" y="36708"/>
                  <a:pt x="2215134" y="18288"/>
                </a:cubicBezTo>
                <a:cubicBezTo>
                  <a:pt x="2045869" y="-132"/>
                  <a:pt x="1754043" y="20379"/>
                  <a:pt x="1459382" y="18288"/>
                </a:cubicBezTo>
                <a:cubicBezTo>
                  <a:pt x="1164721" y="16197"/>
                  <a:pt x="1003767" y="-8630"/>
                  <a:pt x="859993" y="18288"/>
                </a:cubicBezTo>
                <a:cubicBezTo>
                  <a:pt x="716219" y="45206"/>
                  <a:pt x="411960" y="38584"/>
                  <a:pt x="0" y="18288"/>
                </a:cubicBezTo>
                <a:cubicBezTo>
                  <a:pt x="-570" y="9279"/>
                  <a:pt x="132" y="5100"/>
                  <a:pt x="0" y="0"/>
                </a:cubicBezTo>
                <a:close/>
              </a:path>
              <a:path w="5212080" h="18288" stroke="0" extrusionOk="0">
                <a:moveTo>
                  <a:pt x="0" y="0"/>
                </a:moveTo>
                <a:cubicBezTo>
                  <a:pt x="293320" y="26677"/>
                  <a:pt x="466224" y="-17940"/>
                  <a:pt x="599389" y="0"/>
                </a:cubicBezTo>
                <a:cubicBezTo>
                  <a:pt x="732554" y="17940"/>
                  <a:pt x="854227" y="16680"/>
                  <a:pt x="1094537" y="0"/>
                </a:cubicBezTo>
                <a:cubicBezTo>
                  <a:pt x="1334847" y="-16680"/>
                  <a:pt x="1558561" y="13566"/>
                  <a:pt x="1850288" y="0"/>
                </a:cubicBezTo>
                <a:cubicBezTo>
                  <a:pt x="2142015" y="-13566"/>
                  <a:pt x="2166072" y="-9299"/>
                  <a:pt x="2449678" y="0"/>
                </a:cubicBezTo>
                <a:cubicBezTo>
                  <a:pt x="2733284" y="9299"/>
                  <a:pt x="2762356" y="-11440"/>
                  <a:pt x="3049067" y="0"/>
                </a:cubicBezTo>
                <a:cubicBezTo>
                  <a:pt x="3335778" y="11440"/>
                  <a:pt x="3609598" y="-35245"/>
                  <a:pt x="3804818" y="0"/>
                </a:cubicBezTo>
                <a:cubicBezTo>
                  <a:pt x="4000038" y="35245"/>
                  <a:pt x="4206139" y="6292"/>
                  <a:pt x="4352087" y="0"/>
                </a:cubicBezTo>
                <a:cubicBezTo>
                  <a:pt x="4498035" y="-6292"/>
                  <a:pt x="5039736" y="-2466"/>
                  <a:pt x="5212080" y="0"/>
                </a:cubicBezTo>
                <a:cubicBezTo>
                  <a:pt x="5211397" y="5414"/>
                  <a:pt x="5211360" y="12510"/>
                  <a:pt x="5212080" y="18288"/>
                </a:cubicBezTo>
                <a:cubicBezTo>
                  <a:pt x="4977510" y="6572"/>
                  <a:pt x="4891154" y="5889"/>
                  <a:pt x="4664812" y="18288"/>
                </a:cubicBezTo>
                <a:cubicBezTo>
                  <a:pt x="4438470" y="30687"/>
                  <a:pt x="4151985" y="-10045"/>
                  <a:pt x="4013302" y="18288"/>
                </a:cubicBezTo>
                <a:cubicBezTo>
                  <a:pt x="3874619" y="46621"/>
                  <a:pt x="3640471" y="43740"/>
                  <a:pt x="3413912" y="18288"/>
                </a:cubicBezTo>
                <a:cubicBezTo>
                  <a:pt x="3187353" y="-7164"/>
                  <a:pt x="3013161" y="30074"/>
                  <a:pt x="2658161" y="18288"/>
                </a:cubicBezTo>
                <a:cubicBezTo>
                  <a:pt x="2303161" y="6502"/>
                  <a:pt x="2081168" y="9314"/>
                  <a:pt x="1902409" y="18288"/>
                </a:cubicBezTo>
                <a:cubicBezTo>
                  <a:pt x="1723650" y="27262"/>
                  <a:pt x="1475635" y="1354"/>
                  <a:pt x="1355141" y="18288"/>
                </a:cubicBezTo>
                <a:cubicBezTo>
                  <a:pt x="1234647" y="35222"/>
                  <a:pt x="859796" y="48596"/>
                  <a:pt x="703631" y="18288"/>
                </a:cubicBezTo>
                <a:cubicBezTo>
                  <a:pt x="547466" y="-12020"/>
                  <a:pt x="257619" y="13517"/>
                  <a:pt x="0" y="18288"/>
                </a:cubicBezTo>
                <a:cubicBezTo>
                  <a:pt x="-306" y="11061"/>
                  <a:pt x="-655" y="7751"/>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ater mill next to a red building with a waterfall flowing through the woods in the fall when the leaves on the trees are changing color.">
            <a:extLst>
              <a:ext uri="{FF2B5EF4-FFF2-40B4-BE49-F238E27FC236}">
                <a16:creationId xmlns:a16="http://schemas.microsoft.com/office/drawing/2014/main" id="{3A23045A-DF31-BA30-48A2-79DCFA46A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973" y="2007356"/>
            <a:ext cx="7718438" cy="3859219"/>
          </a:xfrm>
          <a:prstGeom prst="rect">
            <a:avLst/>
          </a:prstGeom>
          <a:ln>
            <a:noFill/>
          </a:ln>
          <a:effectLst>
            <a:outerShdw blurRad="292100" dist="139700" dir="2700000" algn="tl" rotWithShape="0">
              <a:srgbClr val="333333">
                <a:alpha val="65000"/>
              </a:srgbClr>
            </a:outerShdw>
          </a:effectLst>
        </p:spPr>
      </p:pic>
      <p:sp>
        <p:nvSpPr>
          <p:cNvPr id="4" name="TextBox 3" descr="A water mill next to a red building with a waterfall flowing through the woods in the fall when the leaves on the trees are changing color.">
            <a:extLst>
              <a:ext uri="{FF2B5EF4-FFF2-40B4-BE49-F238E27FC236}">
                <a16:creationId xmlns:a16="http://schemas.microsoft.com/office/drawing/2014/main" id="{60BD89D4-08F2-437F-CF0B-3CBE885EF817}"/>
              </a:ext>
            </a:extLst>
          </p:cNvPr>
          <p:cNvSpPr txBox="1"/>
          <p:nvPr/>
        </p:nvSpPr>
        <p:spPr>
          <a:xfrm>
            <a:off x="8586216" y="2798064"/>
            <a:ext cx="3291840" cy="1938992"/>
          </a:xfrm>
          <a:prstGeom prst="rect">
            <a:avLst/>
          </a:prstGeom>
          <a:noFill/>
        </p:spPr>
        <p:txBody>
          <a:bodyPr wrap="square" rtlCol="0">
            <a:spAutoFit/>
          </a:bodyPr>
          <a:lstStyle/>
          <a:p>
            <a:r>
              <a:rPr lang="en-US" sz="2000" b="1" dirty="0"/>
              <a:t>Alt Text: </a:t>
            </a:r>
          </a:p>
          <a:p>
            <a:r>
              <a:rPr lang="en-US" sz="2000" dirty="0"/>
              <a:t>A water mill and a red building</a:t>
            </a:r>
          </a:p>
          <a:p>
            <a:endParaRPr lang="en-US" sz="2000" dirty="0"/>
          </a:p>
          <a:p>
            <a:r>
              <a:rPr lang="en-US" sz="2000" dirty="0"/>
              <a:t>Description automatically generated</a:t>
            </a:r>
          </a:p>
        </p:txBody>
      </p:sp>
    </p:spTree>
    <p:extLst>
      <p:ext uri="{BB962C8B-B14F-4D97-AF65-F5344CB8AC3E}">
        <p14:creationId xmlns:p14="http://schemas.microsoft.com/office/powerpoint/2010/main" val="338515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9019251" cy="739881"/>
          </a:xfrm>
        </p:spPr>
        <p:txBody>
          <a:bodyPr vert="horz" lIns="91440" tIns="45720" rIns="91440" bIns="45720" rtlCol="0" anchor="b">
            <a:normAutofit/>
          </a:bodyPr>
          <a:lstStyle/>
          <a:p>
            <a:r>
              <a:rPr lang="en-US" sz="3100" b="1" dirty="0"/>
              <a:t>Marking an Image as Decorative</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206240" cy="18288"/>
          </a:xfrm>
          <a:custGeom>
            <a:avLst/>
            <a:gdLst>
              <a:gd name="connsiteX0" fmla="*/ 0 w 4206240"/>
              <a:gd name="connsiteY0" fmla="*/ 0 h 18288"/>
              <a:gd name="connsiteX1" fmla="*/ 558829 w 4206240"/>
              <a:gd name="connsiteY1" fmla="*/ 0 h 18288"/>
              <a:gd name="connsiteX2" fmla="*/ 1033533 w 4206240"/>
              <a:gd name="connsiteY2" fmla="*/ 0 h 18288"/>
              <a:gd name="connsiteX3" fmla="*/ 1550300 w 4206240"/>
              <a:gd name="connsiteY3" fmla="*/ 0 h 18288"/>
              <a:gd name="connsiteX4" fmla="*/ 2193254 w 4206240"/>
              <a:gd name="connsiteY4" fmla="*/ 0 h 18288"/>
              <a:gd name="connsiteX5" fmla="*/ 2752083 w 4206240"/>
              <a:gd name="connsiteY5" fmla="*/ 0 h 18288"/>
              <a:gd name="connsiteX6" fmla="*/ 3268849 w 4206240"/>
              <a:gd name="connsiteY6" fmla="*/ 0 h 18288"/>
              <a:gd name="connsiteX7" fmla="*/ 4206240 w 4206240"/>
              <a:gd name="connsiteY7" fmla="*/ 0 h 18288"/>
              <a:gd name="connsiteX8" fmla="*/ 4206240 w 4206240"/>
              <a:gd name="connsiteY8" fmla="*/ 18288 h 18288"/>
              <a:gd name="connsiteX9" fmla="*/ 3605349 w 4206240"/>
              <a:gd name="connsiteY9" fmla="*/ 18288 h 18288"/>
              <a:gd name="connsiteX10" fmla="*/ 3088582 w 4206240"/>
              <a:gd name="connsiteY10" fmla="*/ 18288 h 18288"/>
              <a:gd name="connsiteX11" fmla="*/ 2403566 w 4206240"/>
              <a:gd name="connsiteY11" fmla="*/ 18288 h 18288"/>
              <a:gd name="connsiteX12" fmla="*/ 1844737 w 4206240"/>
              <a:gd name="connsiteY12" fmla="*/ 18288 h 18288"/>
              <a:gd name="connsiteX13" fmla="*/ 1370032 w 4206240"/>
              <a:gd name="connsiteY13" fmla="*/ 18288 h 18288"/>
              <a:gd name="connsiteX14" fmla="*/ 727079 w 4206240"/>
              <a:gd name="connsiteY14" fmla="*/ 18288 h 18288"/>
              <a:gd name="connsiteX15" fmla="*/ 0 w 4206240"/>
              <a:gd name="connsiteY15" fmla="*/ 18288 h 18288"/>
              <a:gd name="connsiteX16" fmla="*/ 0 w 420624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06240" h="18288" fill="none" extrusionOk="0">
                <a:moveTo>
                  <a:pt x="0" y="0"/>
                </a:moveTo>
                <a:cubicBezTo>
                  <a:pt x="176349" y="18637"/>
                  <a:pt x="427788" y="-21602"/>
                  <a:pt x="558829" y="0"/>
                </a:cubicBezTo>
                <a:cubicBezTo>
                  <a:pt x="689870" y="21602"/>
                  <a:pt x="886709" y="-12326"/>
                  <a:pt x="1033533" y="0"/>
                </a:cubicBezTo>
                <a:cubicBezTo>
                  <a:pt x="1180357" y="12326"/>
                  <a:pt x="1309650" y="-23805"/>
                  <a:pt x="1550300" y="0"/>
                </a:cubicBezTo>
                <a:cubicBezTo>
                  <a:pt x="1790950" y="23805"/>
                  <a:pt x="2038511" y="13217"/>
                  <a:pt x="2193254" y="0"/>
                </a:cubicBezTo>
                <a:cubicBezTo>
                  <a:pt x="2347997" y="-13217"/>
                  <a:pt x="2620877" y="17665"/>
                  <a:pt x="2752083" y="0"/>
                </a:cubicBezTo>
                <a:cubicBezTo>
                  <a:pt x="2883289" y="-17665"/>
                  <a:pt x="3044246" y="-19506"/>
                  <a:pt x="3268849" y="0"/>
                </a:cubicBezTo>
                <a:cubicBezTo>
                  <a:pt x="3493452" y="19506"/>
                  <a:pt x="3798483" y="-27783"/>
                  <a:pt x="4206240" y="0"/>
                </a:cubicBezTo>
                <a:cubicBezTo>
                  <a:pt x="4206638" y="7429"/>
                  <a:pt x="4206220" y="10822"/>
                  <a:pt x="4206240" y="18288"/>
                </a:cubicBezTo>
                <a:cubicBezTo>
                  <a:pt x="4043339" y="47050"/>
                  <a:pt x="3803865" y="25279"/>
                  <a:pt x="3605349" y="18288"/>
                </a:cubicBezTo>
                <a:cubicBezTo>
                  <a:pt x="3406833" y="11297"/>
                  <a:pt x="3303094" y="33917"/>
                  <a:pt x="3088582" y="18288"/>
                </a:cubicBezTo>
                <a:cubicBezTo>
                  <a:pt x="2874070" y="2659"/>
                  <a:pt x="2696834" y="16780"/>
                  <a:pt x="2403566" y="18288"/>
                </a:cubicBezTo>
                <a:cubicBezTo>
                  <a:pt x="2110298" y="19796"/>
                  <a:pt x="2101804" y="19691"/>
                  <a:pt x="1844737" y="18288"/>
                </a:cubicBezTo>
                <a:cubicBezTo>
                  <a:pt x="1587670" y="16885"/>
                  <a:pt x="1582848" y="11422"/>
                  <a:pt x="1370032" y="18288"/>
                </a:cubicBezTo>
                <a:cubicBezTo>
                  <a:pt x="1157217" y="25154"/>
                  <a:pt x="901562" y="32705"/>
                  <a:pt x="727079" y="18288"/>
                </a:cubicBezTo>
                <a:cubicBezTo>
                  <a:pt x="552596" y="3871"/>
                  <a:pt x="321027" y="39548"/>
                  <a:pt x="0" y="18288"/>
                </a:cubicBezTo>
                <a:cubicBezTo>
                  <a:pt x="-591" y="13205"/>
                  <a:pt x="-663" y="6329"/>
                  <a:pt x="0" y="0"/>
                </a:cubicBezTo>
                <a:close/>
              </a:path>
              <a:path w="4206240" h="18288" stroke="0" extrusionOk="0">
                <a:moveTo>
                  <a:pt x="0" y="0"/>
                </a:moveTo>
                <a:cubicBezTo>
                  <a:pt x="211343" y="12063"/>
                  <a:pt x="302872" y="1812"/>
                  <a:pt x="558829" y="0"/>
                </a:cubicBezTo>
                <a:cubicBezTo>
                  <a:pt x="814786" y="-1812"/>
                  <a:pt x="803117" y="-1633"/>
                  <a:pt x="1033533" y="0"/>
                </a:cubicBezTo>
                <a:cubicBezTo>
                  <a:pt x="1263949" y="1633"/>
                  <a:pt x="1484243" y="-13126"/>
                  <a:pt x="1718549" y="0"/>
                </a:cubicBezTo>
                <a:cubicBezTo>
                  <a:pt x="1952855" y="13126"/>
                  <a:pt x="2094015" y="-11782"/>
                  <a:pt x="2277379" y="0"/>
                </a:cubicBezTo>
                <a:cubicBezTo>
                  <a:pt x="2460743" y="11782"/>
                  <a:pt x="2612341" y="-1598"/>
                  <a:pt x="2836208" y="0"/>
                </a:cubicBezTo>
                <a:cubicBezTo>
                  <a:pt x="3060075" y="1598"/>
                  <a:pt x="3320366" y="-31939"/>
                  <a:pt x="3521224" y="0"/>
                </a:cubicBezTo>
                <a:cubicBezTo>
                  <a:pt x="3722082" y="31939"/>
                  <a:pt x="3929742" y="26794"/>
                  <a:pt x="4206240" y="0"/>
                </a:cubicBezTo>
                <a:cubicBezTo>
                  <a:pt x="4205354" y="5429"/>
                  <a:pt x="4207061" y="14046"/>
                  <a:pt x="4206240" y="18288"/>
                </a:cubicBezTo>
                <a:cubicBezTo>
                  <a:pt x="4009555" y="5837"/>
                  <a:pt x="3935730" y="32366"/>
                  <a:pt x="3689473" y="18288"/>
                </a:cubicBezTo>
                <a:cubicBezTo>
                  <a:pt x="3443216" y="4210"/>
                  <a:pt x="3273890" y="18224"/>
                  <a:pt x="3088582" y="18288"/>
                </a:cubicBezTo>
                <a:cubicBezTo>
                  <a:pt x="2903274" y="18352"/>
                  <a:pt x="2625888" y="27092"/>
                  <a:pt x="2487691" y="18288"/>
                </a:cubicBezTo>
                <a:cubicBezTo>
                  <a:pt x="2349494" y="9484"/>
                  <a:pt x="2102688" y="19378"/>
                  <a:pt x="1928861" y="18288"/>
                </a:cubicBezTo>
                <a:cubicBezTo>
                  <a:pt x="1755034" y="17199"/>
                  <a:pt x="1485623" y="42734"/>
                  <a:pt x="1243845" y="18288"/>
                </a:cubicBezTo>
                <a:cubicBezTo>
                  <a:pt x="1002067" y="-6158"/>
                  <a:pt x="719546" y="-2541"/>
                  <a:pt x="558829" y="18288"/>
                </a:cubicBezTo>
                <a:cubicBezTo>
                  <a:pt x="398112" y="39117"/>
                  <a:pt x="120421" y="8925"/>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UConn mascot, Johnathan, sitting in front of a brick building.">
            <a:extLst>
              <a:ext uri="{FF2B5EF4-FFF2-40B4-BE49-F238E27FC236}">
                <a16:creationId xmlns:a16="http://schemas.microsoft.com/office/drawing/2014/main" id="{78E17999-4246-CA25-8806-8376D62E2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818" y="1654807"/>
            <a:ext cx="3847850" cy="4809813"/>
          </a:xfrm>
          <a:prstGeom prst="rect">
            <a:avLst/>
          </a:prstGeom>
          <a:ln>
            <a:noFill/>
          </a:ln>
          <a:effectLst>
            <a:outerShdw blurRad="292100" dist="139700" dir="2700000" algn="tl" rotWithShape="0">
              <a:srgbClr val="333333">
                <a:alpha val="65000"/>
              </a:srgbClr>
            </a:outerShdw>
          </a:effectLst>
        </p:spPr>
      </p:pic>
      <p:sp>
        <p:nvSpPr>
          <p:cNvPr id="4" name="TextBox 3" descr="A water mill next to a red building with a waterfall flowing through the woods in the fall when the leaves on the trees are changing color.">
            <a:extLst>
              <a:ext uri="{FF2B5EF4-FFF2-40B4-BE49-F238E27FC236}">
                <a16:creationId xmlns:a16="http://schemas.microsoft.com/office/drawing/2014/main" id="{60BD89D4-08F2-437F-CF0B-3CBE885EF817}"/>
              </a:ext>
            </a:extLst>
          </p:cNvPr>
          <p:cNvSpPr txBox="1"/>
          <p:nvPr/>
        </p:nvSpPr>
        <p:spPr>
          <a:xfrm>
            <a:off x="5915857" y="2602591"/>
            <a:ext cx="5667374" cy="2246769"/>
          </a:xfrm>
          <a:prstGeom prst="rect">
            <a:avLst/>
          </a:prstGeom>
          <a:noFill/>
        </p:spPr>
        <p:txBody>
          <a:bodyPr wrap="square" rtlCol="0">
            <a:spAutoFit/>
          </a:bodyPr>
          <a:lstStyle/>
          <a:p>
            <a:r>
              <a:rPr lang="en-US" sz="2800" dirty="0"/>
              <a:t>Does the image convey information?</a:t>
            </a:r>
          </a:p>
          <a:p>
            <a:endParaRPr lang="en-US" sz="2800" dirty="0"/>
          </a:p>
          <a:p>
            <a:endParaRPr lang="en-US" sz="2800" dirty="0"/>
          </a:p>
          <a:p>
            <a:r>
              <a:rPr lang="en-US" sz="2800" dirty="0"/>
              <a:t>Does the image evoke an emotion?</a:t>
            </a:r>
          </a:p>
          <a:p>
            <a:endParaRPr lang="en-US" sz="2800" dirty="0"/>
          </a:p>
        </p:txBody>
      </p:sp>
    </p:spTree>
    <p:extLst>
      <p:ext uri="{BB962C8B-B14F-4D97-AF65-F5344CB8AC3E}">
        <p14:creationId xmlns:p14="http://schemas.microsoft.com/office/powerpoint/2010/main" val="3416059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4">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6">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05B9CFB0-AC5C-B406-7387-26EF65FB92C1}"/>
              </a:ext>
            </a:extLst>
          </p:cNvPr>
          <p:cNvSpPr>
            <a:spLocks noGrp="1"/>
          </p:cNvSpPr>
          <p:nvPr>
            <p:ph type="title"/>
          </p:nvPr>
        </p:nvSpPr>
        <p:spPr>
          <a:xfrm>
            <a:off x="497973" y="393380"/>
            <a:ext cx="9019251" cy="739881"/>
          </a:xfrm>
        </p:spPr>
        <p:txBody>
          <a:bodyPr vert="horz" lIns="91440" tIns="45720" rIns="91440" bIns="45720" rtlCol="0" anchor="b">
            <a:normAutofit/>
          </a:bodyPr>
          <a:lstStyle/>
          <a:p>
            <a:r>
              <a:rPr lang="en-US" sz="3100" b="1" dirty="0"/>
              <a:t>Not Providing Enough Information</a:t>
            </a:r>
          </a:p>
        </p:txBody>
      </p:sp>
      <p:sp>
        <p:nvSpPr>
          <p:cNvPr id="28" name="Freeform: Shape 18">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ketch line">
            <a:extLst>
              <a:ext uri="{FF2B5EF4-FFF2-40B4-BE49-F238E27FC236}">
                <a16:creationId xmlns:a16="http://schemas.microsoft.com/office/drawing/2014/main" id="{D875EA0F-009C-3C7E-5A68-DD0162DBF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800" y="1172807"/>
            <a:ext cx="4846320" cy="18288"/>
          </a:xfrm>
          <a:custGeom>
            <a:avLst/>
            <a:gdLst>
              <a:gd name="connsiteX0" fmla="*/ 0 w 4846320"/>
              <a:gd name="connsiteY0" fmla="*/ 0 h 18288"/>
              <a:gd name="connsiteX1" fmla="*/ 643868 w 4846320"/>
              <a:gd name="connsiteY1" fmla="*/ 0 h 18288"/>
              <a:gd name="connsiteX2" fmla="*/ 1190810 w 4846320"/>
              <a:gd name="connsiteY2" fmla="*/ 0 h 18288"/>
              <a:gd name="connsiteX3" fmla="*/ 1786215 w 4846320"/>
              <a:gd name="connsiteY3" fmla="*/ 0 h 18288"/>
              <a:gd name="connsiteX4" fmla="*/ 2527010 w 4846320"/>
              <a:gd name="connsiteY4" fmla="*/ 0 h 18288"/>
              <a:gd name="connsiteX5" fmla="*/ 3170878 w 4846320"/>
              <a:gd name="connsiteY5" fmla="*/ 0 h 18288"/>
              <a:gd name="connsiteX6" fmla="*/ 3766283 w 4846320"/>
              <a:gd name="connsiteY6" fmla="*/ 0 h 18288"/>
              <a:gd name="connsiteX7" fmla="*/ 4846320 w 4846320"/>
              <a:gd name="connsiteY7" fmla="*/ 0 h 18288"/>
              <a:gd name="connsiteX8" fmla="*/ 4846320 w 4846320"/>
              <a:gd name="connsiteY8" fmla="*/ 18288 h 18288"/>
              <a:gd name="connsiteX9" fmla="*/ 4153989 w 4846320"/>
              <a:gd name="connsiteY9" fmla="*/ 18288 h 18288"/>
              <a:gd name="connsiteX10" fmla="*/ 3558584 w 4846320"/>
              <a:gd name="connsiteY10" fmla="*/ 18288 h 18288"/>
              <a:gd name="connsiteX11" fmla="*/ 2769326 w 4846320"/>
              <a:gd name="connsiteY11" fmla="*/ 18288 h 18288"/>
              <a:gd name="connsiteX12" fmla="*/ 2125457 w 4846320"/>
              <a:gd name="connsiteY12" fmla="*/ 18288 h 18288"/>
              <a:gd name="connsiteX13" fmla="*/ 1578516 w 4846320"/>
              <a:gd name="connsiteY13" fmla="*/ 18288 h 18288"/>
              <a:gd name="connsiteX14" fmla="*/ 837721 w 4846320"/>
              <a:gd name="connsiteY14" fmla="*/ 18288 h 18288"/>
              <a:gd name="connsiteX15" fmla="*/ 0 w 4846320"/>
              <a:gd name="connsiteY15" fmla="*/ 18288 h 18288"/>
              <a:gd name="connsiteX16" fmla="*/ 0 w 484632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6320" h="18288" fill="none" extrusionOk="0">
                <a:moveTo>
                  <a:pt x="0" y="0"/>
                </a:moveTo>
                <a:cubicBezTo>
                  <a:pt x="157699" y="27334"/>
                  <a:pt x="482433" y="-5557"/>
                  <a:pt x="643868" y="0"/>
                </a:cubicBezTo>
                <a:cubicBezTo>
                  <a:pt x="805303" y="5557"/>
                  <a:pt x="1057695" y="-22327"/>
                  <a:pt x="1190810" y="0"/>
                </a:cubicBezTo>
                <a:cubicBezTo>
                  <a:pt x="1323925" y="22327"/>
                  <a:pt x="1546756" y="1737"/>
                  <a:pt x="1786215" y="0"/>
                </a:cubicBezTo>
                <a:cubicBezTo>
                  <a:pt x="2025675" y="-1737"/>
                  <a:pt x="2310814" y="24158"/>
                  <a:pt x="2527010" y="0"/>
                </a:cubicBezTo>
                <a:cubicBezTo>
                  <a:pt x="2743206" y="-24158"/>
                  <a:pt x="2902847" y="6200"/>
                  <a:pt x="3170878" y="0"/>
                </a:cubicBezTo>
                <a:cubicBezTo>
                  <a:pt x="3438909" y="-6200"/>
                  <a:pt x="3538211" y="-10857"/>
                  <a:pt x="3766283" y="0"/>
                </a:cubicBezTo>
                <a:cubicBezTo>
                  <a:pt x="3994355" y="10857"/>
                  <a:pt x="4466007" y="-19502"/>
                  <a:pt x="4846320" y="0"/>
                </a:cubicBezTo>
                <a:cubicBezTo>
                  <a:pt x="4846718" y="7429"/>
                  <a:pt x="4846300" y="10822"/>
                  <a:pt x="4846320" y="18288"/>
                </a:cubicBezTo>
                <a:cubicBezTo>
                  <a:pt x="4668381" y="41328"/>
                  <a:pt x="4431540" y="15687"/>
                  <a:pt x="4153989" y="18288"/>
                </a:cubicBezTo>
                <a:cubicBezTo>
                  <a:pt x="3876438" y="20889"/>
                  <a:pt x="3800750" y="10509"/>
                  <a:pt x="3558584" y="18288"/>
                </a:cubicBezTo>
                <a:cubicBezTo>
                  <a:pt x="3316418" y="26067"/>
                  <a:pt x="3029454" y="26167"/>
                  <a:pt x="2769326" y="18288"/>
                </a:cubicBezTo>
                <a:cubicBezTo>
                  <a:pt x="2509198" y="10409"/>
                  <a:pt x="2382151" y="25575"/>
                  <a:pt x="2125457" y="18288"/>
                </a:cubicBezTo>
                <a:cubicBezTo>
                  <a:pt x="1868763" y="11001"/>
                  <a:pt x="1729219" y="-2334"/>
                  <a:pt x="1578516" y="18288"/>
                </a:cubicBezTo>
                <a:cubicBezTo>
                  <a:pt x="1427813" y="38910"/>
                  <a:pt x="1166553" y="-11414"/>
                  <a:pt x="837721" y="18288"/>
                </a:cubicBezTo>
                <a:cubicBezTo>
                  <a:pt x="508889" y="47990"/>
                  <a:pt x="191280" y="25825"/>
                  <a:pt x="0" y="18288"/>
                </a:cubicBezTo>
                <a:cubicBezTo>
                  <a:pt x="-591" y="13205"/>
                  <a:pt x="-663" y="6329"/>
                  <a:pt x="0" y="0"/>
                </a:cubicBezTo>
                <a:close/>
              </a:path>
              <a:path w="4846320" h="18288" stroke="0" extrusionOk="0">
                <a:moveTo>
                  <a:pt x="0" y="0"/>
                </a:moveTo>
                <a:cubicBezTo>
                  <a:pt x="247936" y="971"/>
                  <a:pt x="361737" y="4444"/>
                  <a:pt x="643868" y="0"/>
                </a:cubicBezTo>
                <a:cubicBezTo>
                  <a:pt x="925999" y="-4444"/>
                  <a:pt x="1002097" y="25467"/>
                  <a:pt x="1190810" y="0"/>
                </a:cubicBezTo>
                <a:cubicBezTo>
                  <a:pt x="1379523" y="-25467"/>
                  <a:pt x="1765261" y="6597"/>
                  <a:pt x="1980068" y="0"/>
                </a:cubicBezTo>
                <a:cubicBezTo>
                  <a:pt x="2194875" y="-6597"/>
                  <a:pt x="2409478" y="-30589"/>
                  <a:pt x="2623936" y="0"/>
                </a:cubicBezTo>
                <a:cubicBezTo>
                  <a:pt x="2838394" y="30589"/>
                  <a:pt x="3079068" y="24112"/>
                  <a:pt x="3267804" y="0"/>
                </a:cubicBezTo>
                <a:cubicBezTo>
                  <a:pt x="3456540" y="-24112"/>
                  <a:pt x="3866932" y="-46"/>
                  <a:pt x="4057062" y="0"/>
                </a:cubicBezTo>
                <a:cubicBezTo>
                  <a:pt x="4247192" y="46"/>
                  <a:pt x="4674210" y="-7368"/>
                  <a:pt x="4846320" y="0"/>
                </a:cubicBezTo>
                <a:cubicBezTo>
                  <a:pt x="4845434" y="5429"/>
                  <a:pt x="4847141" y="14046"/>
                  <a:pt x="4846320" y="18288"/>
                </a:cubicBezTo>
                <a:cubicBezTo>
                  <a:pt x="4568033" y="34808"/>
                  <a:pt x="4527624" y="45656"/>
                  <a:pt x="4250915" y="18288"/>
                </a:cubicBezTo>
                <a:cubicBezTo>
                  <a:pt x="3974206" y="-9080"/>
                  <a:pt x="3875267" y="26994"/>
                  <a:pt x="3558584" y="18288"/>
                </a:cubicBezTo>
                <a:cubicBezTo>
                  <a:pt x="3241901" y="9582"/>
                  <a:pt x="3023192" y="48522"/>
                  <a:pt x="2866252" y="18288"/>
                </a:cubicBezTo>
                <a:cubicBezTo>
                  <a:pt x="2709312" y="-11946"/>
                  <a:pt x="2408406" y="-11236"/>
                  <a:pt x="2222384" y="18288"/>
                </a:cubicBezTo>
                <a:cubicBezTo>
                  <a:pt x="2036362" y="47812"/>
                  <a:pt x="1650932" y="-12438"/>
                  <a:pt x="1433126" y="18288"/>
                </a:cubicBezTo>
                <a:cubicBezTo>
                  <a:pt x="1215320" y="49014"/>
                  <a:pt x="838462" y="-16369"/>
                  <a:pt x="643868" y="18288"/>
                </a:cubicBezTo>
                <a:cubicBezTo>
                  <a:pt x="449274" y="52945"/>
                  <a:pt x="262970" y="4552"/>
                  <a:pt x="0" y="18288"/>
                </a:cubicBezTo>
                <a:cubicBezTo>
                  <a:pt x="668" y="13665"/>
                  <a:pt x="578" y="5675"/>
                  <a:pt x="0" y="0"/>
                </a:cubicBezTo>
                <a:close/>
              </a:path>
            </a:pathLst>
          </a:custGeom>
          <a:solidFill>
            <a:schemeClr val="tx1"/>
          </a:solidFill>
          <a:ln w="127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map of connecticut with black text highligting the major cities such as Hartford, Waterbury, Danbury, and New Haven.">
            <a:extLst>
              <a:ext uri="{FF2B5EF4-FFF2-40B4-BE49-F238E27FC236}">
                <a16:creationId xmlns:a16="http://schemas.microsoft.com/office/drawing/2014/main" id="{4961052E-088F-D3DB-3588-4CE524CA7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67291"/>
            <a:ext cx="6292921" cy="4200525"/>
          </a:xfrm>
          <a:prstGeom prst="rect">
            <a:avLst/>
          </a:prstGeom>
          <a:ln>
            <a:noFill/>
          </a:ln>
          <a:effectLst>
            <a:outerShdw blurRad="292100" dist="139700" dir="2700000" algn="tl" rotWithShape="0">
              <a:srgbClr val="333333">
                <a:alpha val="65000"/>
              </a:srgbClr>
            </a:outerShdw>
          </a:effectLst>
        </p:spPr>
      </p:pic>
      <p:sp>
        <p:nvSpPr>
          <p:cNvPr id="4" name="TextBox 3" descr="A water mill next to a red building with a waterfall flowing through the woods in the fall when the leaves on the trees are changing color.">
            <a:extLst>
              <a:ext uri="{FF2B5EF4-FFF2-40B4-BE49-F238E27FC236}">
                <a16:creationId xmlns:a16="http://schemas.microsoft.com/office/drawing/2014/main" id="{60BD89D4-08F2-437F-CF0B-3CBE885EF817}"/>
              </a:ext>
            </a:extLst>
          </p:cNvPr>
          <p:cNvSpPr txBox="1"/>
          <p:nvPr/>
        </p:nvSpPr>
        <p:spPr>
          <a:xfrm>
            <a:off x="7210426" y="3153398"/>
            <a:ext cx="4362449" cy="523220"/>
          </a:xfrm>
          <a:prstGeom prst="rect">
            <a:avLst/>
          </a:prstGeom>
          <a:noFill/>
        </p:spPr>
        <p:txBody>
          <a:bodyPr wrap="square" rtlCol="0">
            <a:spAutoFit/>
          </a:bodyPr>
          <a:lstStyle/>
          <a:p>
            <a:r>
              <a:rPr lang="en-US" sz="2800" dirty="0"/>
              <a:t>Alt Text: Map of Connecticut</a:t>
            </a:r>
          </a:p>
        </p:txBody>
      </p:sp>
    </p:spTree>
    <p:extLst>
      <p:ext uri="{BB962C8B-B14F-4D97-AF65-F5344CB8AC3E}">
        <p14:creationId xmlns:p14="http://schemas.microsoft.com/office/powerpoint/2010/main" val="1054976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9f19e530-5487-45a5-8168-a6c5d7576edc"/>
  <p:tag name="SLIDO_EVENT_SECTION_UUID" val="263c35b8-260f-4426-9895-300c774105c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B832325B0A8B4689C0A7D39DA3E74C" ma:contentTypeVersion="4" ma:contentTypeDescription="Create a new document." ma:contentTypeScope="" ma:versionID="41e999fafd524174b75f030ff683c3be">
  <xsd:schema xmlns:xsd="http://www.w3.org/2001/XMLSchema" xmlns:xs="http://www.w3.org/2001/XMLSchema" xmlns:p="http://schemas.microsoft.com/office/2006/metadata/properties" xmlns:ns2="aea76d90-44c1-4435-939a-d623af154323" targetNamespace="http://schemas.microsoft.com/office/2006/metadata/properties" ma:root="true" ma:fieldsID="b3cfd3f0ebca3eabec61ee1e55e40f54" ns2:_="">
    <xsd:import namespace="aea76d90-44c1-4435-939a-d623af1543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76d90-44c1-4435-939a-d623af1543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9C1FA8-A28D-417E-AC52-89DFD1B82676}">
  <ds:schemaRefs>
    <ds:schemaRef ds:uri="aea76d90-44c1-4435-939a-d623af1543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B8085F-C455-427B-83AB-4D7CE97E2AA2}">
  <ds:schemaRefs>
    <ds:schemaRef ds:uri="http://schemas.microsoft.com/sharepoint/v3/contenttype/forms"/>
  </ds:schemaRefs>
</ds:datastoreItem>
</file>

<file path=customXml/itemProps3.xml><?xml version="1.0" encoding="utf-8"?>
<ds:datastoreItem xmlns:ds="http://schemas.openxmlformats.org/officeDocument/2006/customXml" ds:itemID="{011C26B4-2B97-405A-8850-4A27E2C11DD4}">
  <ds:schemaRefs>
    <ds:schemaRef ds:uri="http://schemas.microsoft.com/office/infopath/2007/PartnerControls"/>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aea76d90-44c1-4435-939a-d623af15432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1492</TotalTime>
  <Words>2231</Words>
  <Application>Microsoft Office PowerPoint</Application>
  <PresentationFormat>Widescreen</PresentationFormat>
  <Paragraphs>178</Paragraphs>
  <Slides>32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Cambria</vt:lpstr>
      <vt:lpstr>Open Sans</vt:lpstr>
      <vt:lpstr>Wingdings</vt:lpstr>
      <vt:lpstr>Office Theme</vt:lpstr>
      <vt:lpstr>Digital Accessibility Create an Inclusive and Accessible Experience </vt:lpstr>
      <vt:lpstr>What is Alt Text?</vt:lpstr>
      <vt:lpstr>Who Benefits from Alt Text?</vt:lpstr>
      <vt:lpstr>Quick Tips for Writing Effective Alt Text</vt:lpstr>
      <vt:lpstr>What Are Examples of Barriers related to Alt Text?</vt:lpstr>
      <vt:lpstr>Inaccurate Alt Text</vt:lpstr>
      <vt:lpstr>Not Reviewing Auto Generated Text</vt:lpstr>
      <vt:lpstr>Marking an Image as Decorative</vt:lpstr>
      <vt:lpstr>Not Providing Enough Information</vt:lpstr>
      <vt:lpstr>Linked Image without Alt Text</vt:lpstr>
      <vt:lpstr>What to include when writing alt text and image descriptions</vt:lpstr>
      <vt:lpstr>Example One</vt:lpstr>
      <vt:lpstr>Example Two</vt:lpstr>
      <vt:lpstr>Graphs and Charts</vt:lpstr>
      <vt:lpstr>Maps</vt:lpstr>
      <vt:lpstr>Map: Example</vt:lpstr>
      <vt:lpstr>Social Media Policies for Alt Text</vt:lpstr>
      <vt:lpstr>Basic Accessibility Checklist for Alt Text</vt:lpstr>
      <vt:lpstr>Accessible Colors</vt:lpstr>
      <vt:lpstr>Who do accessible colors affect? </vt:lpstr>
      <vt:lpstr>Examples: Red/Green Deficiency</vt:lpstr>
      <vt:lpstr>Inaccessible Pie Chart Only Using Color to Convey Information:  Red/Green Deficiency</vt:lpstr>
      <vt:lpstr>Accessible Pie Chart – Red/Green Deficiency</vt:lpstr>
      <vt:lpstr>Color Contrast Requirements by Font Size</vt:lpstr>
      <vt:lpstr>Contrast Algorithms</vt:lpstr>
      <vt:lpstr>Text with Low Contrast</vt:lpstr>
      <vt:lpstr>Text on Images: Dos and Don’ts</vt:lpstr>
      <vt:lpstr>Text on Images that Work</vt:lpstr>
      <vt:lpstr>Basic Accessibility Checklist for Colors</vt:lpstr>
      <vt:lpstr>Tools to Check for Accessibility </vt:lpstr>
      <vt:lpstr>Tools for Color Contrast</vt:lpstr>
      <vt:lpstr>Tools to Check Word and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Alt Text</dc:title>
  <dc:creator>Skudlarek, Karen</dc:creator>
  <cp:lastModifiedBy>Skudlarek, Karen</cp:lastModifiedBy>
  <cp:revision>7</cp:revision>
  <dcterms:created xsi:type="dcterms:W3CDTF">2023-04-24T19:58:47Z</dcterms:created>
  <dcterms:modified xsi:type="dcterms:W3CDTF">2025-06-06T15:35:50Z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y fmtid="{D5CDD505-2E9C-101B-9397-08002B2CF9AE}" pid="3" name="ContentTypeId">
    <vt:lpwstr>0x01010021B832325B0A8B4689C0A7D39DA3E74C</vt:lpwstr>
  </property>
</Properties>
</file>