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403" r:id="rId6"/>
    <p:sldId id="257" r:id="rId7"/>
    <p:sldId id="278" r:id="rId8"/>
    <p:sldId id="258" r:id="rId9"/>
    <p:sldId id="287" r:id="rId10"/>
    <p:sldId id="393" r:id="rId11"/>
    <p:sldId id="404" r:id="rId12"/>
    <p:sldId id="392" r:id="rId13"/>
    <p:sldId id="394" r:id="rId14"/>
    <p:sldId id="282" r:id="rId15"/>
    <p:sldId id="395" r:id="rId16"/>
    <p:sldId id="400" r:id="rId17"/>
    <p:sldId id="396" r:id="rId18"/>
    <p:sldId id="399" r:id="rId19"/>
    <p:sldId id="397" r:id="rId20"/>
    <p:sldId id="398" r:id="rId21"/>
    <p:sldId id="401" r:id="rId22"/>
    <p:sldId id="402" r:id="rId23"/>
    <p:sldId id="405" r:id="rId24"/>
    <p:sldId id="284" r:id="rId25"/>
    <p:sldId id="406" r:id="rId26"/>
    <p:sldId id="2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90655" autoAdjust="0"/>
  </p:normalViewPr>
  <p:slideViewPr>
    <p:cSldViewPr snapToGrid="0">
      <p:cViewPr varScale="1">
        <p:scale>
          <a:sx n="144" d="100"/>
          <a:sy n="144" d="100"/>
        </p:scale>
        <p:origin x="2292" y="12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A2927-38B4-B912-9D41-CE7C4CDF2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1879D-5578-6F97-1AD1-2337DC4E0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CCC2E-7942-6C68-B574-6B70226D0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8173B-E1E4-A558-FA62-906E9FA98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B3260-42B5-FD47-5331-291897C9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AF53A3-E886-DA35-99D6-855BAB591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FBA04-F94A-A1E7-2324-CCBE2DE01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3EFB6-0946-F0A4-752D-A2E69A316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4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0D361-9440-DD9C-1E62-17D767D3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04A03B-5314-10A8-1213-713391C3D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4CA857-5540-5A0B-990A-663EE98B8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DC618-21C8-B48D-606D-DF1136C25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6AE58-A31A-655A-45F9-A56BB547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F4DA4-C5FB-A169-BF74-19B8CF724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BF0FC-1E15-DEBF-2F65-3C0B4A8BD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11ECF-8A15-335C-CF97-D62E81561B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7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09D6-36C6-4CFD-FDF9-23F2782C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246F4-2540-F02F-ED81-BB4CA9637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5D8DB-C569-610F-6C7B-7860E417A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E3742-A261-9B48-1175-53A81C9EE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29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82D59-9848-0B5D-6C37-7BF8B995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C2AA1-1FC7-5B7A-AB07-0BA3C4DF7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0CEAF-9C5A-8356-0334-D5576369A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2BFAC-DAD6-CFB3-4325-F5EA7F5A3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76EC6-A524-2F2A-46BF-F814142E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23B3D-1ECF-6C96-6A3D-F4A8680A0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3C6E20-8FD4-3151-D3D0-4A7C40F22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01B99-147E-6F5E-F550-DEB3527D6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1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8C821-84F4-5B89-C4A8-E74E5E26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0782B-676B-7B7F-4186-FC3A12126C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5A6086-453D-778B-0D61-C8C942295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9BC4E-423E-F3E2-9983-ACB432B9A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DD3FB-C292-8B2D-7F39-BB3BBB617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9E299C-1D80-699C-8B87-DA2032B41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08F3C-877C-ED3C-FFF2-1EF3C13E3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168F-D4B3-6AAA-F455-7719ED64E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0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6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tsy.pittman@uconn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018" y="3751118"/>
            <a:ext cx="6954982" cy="2779072"/>
          </a:xfrm>
        </p:spPr>
        <p:txBody>
          <a:bodyPr anchor="ctr"/>
          <a:lstStyle/>
          <a:p>
            <a:r>
              <a:rPr lang="en-US" dirty="0">
                <a:latin typeface="Aptos Black" panose="020F0502020204030204" pitchFamily="34" charset="0"/>
              </a:rPr>
              <a:t>Records Management: </a:t>
            </a:r>
            <a:br>
              <a:rPr lang="en-US" dirty="0">
                <a:latin typeface="Aptos Black" panose="020F0502020204030204" pitchFamily="34" charset="0"/>
              </a:rPr>
            </a:br>
            <a:r>
              <a:rPr lang="en-US" dirty="0">
                <a:latin typeface="Aptos Black" panose="020F0502020204030204" pitchFamily="34" charset="0"/>
              </a:rPr>
              <a:t>Necessary but not evil</a:t>
            </a:r>
            <a:br>
              <a:rPr lang="en-US" dirty="0">
                <a:latin typeface="Aptos Black" panose="020F0502020204030204" pitchFamily="34" charset="0"/>
              </a:rPr>
            </a:br>
            <a:br>
              <a:rPr lang="en-US" dirty="0">
                <a:latin typeface="Aptos Black" panose="020F0502020204030204" pitchFamily="34" charset="0"/>
              </a:rPr>
            </a:br>
            <a:r>
              <a:rPr lang="en-US" sz="2400" dirty="0" err="1">
                <a:latin typeface="Aptos Black" panose="020F0502020204030204" pitchFamily="34" charset="0"/>
              </a:rPr>
              <a:t>betsy</a:t>
            </a:r>
            <a:r>
              <a:rPr lang="en-US" sz="2400" dirty="0">
                <a:latin typeface="Aptos Black" panose="020F0502020204030204" pitchFamily="34" charset="0"/>
              </a:rPr>
              <a:t> Pittman</a:t>
            </a:r>
            <a:br>
              <a:rPr lang="en-US" sz="2400" dirty="0">
                <a:latin typeface="Aptos Black" panose="020F0502020204030204" pitchFamily="34" charset="0"/>
              </a:rPr>
            </a:br>
            <a:r>
              <a:rPr lang="en-US" sz="2400" dirty="0">
                <a:latin typeface="Aptos Black" panose="020F0502020204030204" pitchFamily="34" charset="0"/>
              </a:rPr>
              <a:t>3 June 2025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7377-21A5-27A8-F78F-97441955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y is Records Management important and Why Should I practice it? ">
            <a:extLst>
              <a:ext uri="{FF2B5EF4-FFF2-40B4-BE49-F238E27FC236}">
                <a16:creationId xmlns:a16="http://schemas.microsoft.com/office/drawing/2014/main" id="{907798ED-899A-5DF5-3921-076B03EDF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89" y="308472"/>
            <a:ext cx="7094863" cy="903383"/>
          </a:xfrm>
        </p:spPr>
        <p:txBody>
          <a:bodyPr/>
          <a:lstStyle/>
          <a:p>
            <a:r>
              <a:rPr lang="en-US" dirty="0"/>
              <a:t>Who is responsible?</a:t>
            </a:r>
          </a:p>
        </p:txBody>
      </p:sp>
    </p:spTree>
    <p:extLst>
      <p:ext uri="{BB962C8B-B14F-4D97-AF65-F5344CB8AC3E}">
        <p14:creationId xmlns:p14="http://schemas.microsoft.com/office/powerpoint/2010/main" val="49507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774240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Every </a:t>
            </a:r>
            <a:r>
              <a:rPr lang="en-US" dirty="0" err="1">
                <a:latin typeface="Aptos Black" panose="020B0004020202020204" pitchFamily="34" charset="0"/>
              </a:rPr>
              <a:t>Uconn</a:t>
            </a:r>
            <a:r>
              <a:rPr lang="en-US" dirty="0">
                <a:latin typeface="Aptos Black" panose="020B0004020202020204" pitchFamily="34" charset="0"/>
              </a:rPr>
              <a:t>/</a:t>
            </a:r>
            <a:r>
              <a:rPr lang="en-US" dirty="0" err="1">
                <a:latin typeface="Aptos Black" panose="020B0004020202020204" pitchFamily="34" charset="0"/>
              </a:rPr>
              <a:t>Uconn</a:t>
            </a:r>
            <a:r>
              <a:rPr lang="en-US" dirty="0">
                <a:latin typeface="Aptos Black" panose="020B0004020202020204" pitchFamily="34" charset="0"/>
              </a:rPr>
              <a:t> Health employee 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D8DD9-B1E0-F6D2-E167-BB8C19B5E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cartoon hand pointing audience.">
            <a:extLst>
              <a:ext uri="{FF2B5EF4-FFF2-40B4-BE49-F238E27FC236}">
                <a16:creationId xmlns:a16="http://schemas.microsoft.com/office/drawing/2014/main" id="{C319CBE6-3547-7747-7B1D-93616849D4F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2875403" y="1345739"/>
            <a:ext cx="6059278" cy="4718694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8DDF9A-D1B7-6E74-836A-50E3FF0DC1A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D5466-69DA-598B-A208-7807E72A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ere?">
            <a:extLst>
              <a:ext uri="{FF2B5EF4-FFF2-40B4-BE49-F238E27FC236}">
                <a16:creationId xmlns:a16="http://schemas.microsoft.com/office/drawing/2014/main" id="{9BE7E7BF-0955-26F7-76AB-A8155F3C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89" y="308472"/>
            <a:ext cx="7094863" cy="6940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255245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ll UConn/UConn Health units&#10;including programs such as Cooperative Extension, Centers, Institutes and similar programs.">
            <a:extLst>
              <a:ext uri="{FF2B5EF4-FFF2-40B4-BE49-F238E27FC236}">
                <a16:creationId xmlns:a16="http://schemas.microsoft.com/office/drawing/2014/main" id="{5A44CF4C-70A9-85DC-48DC-36E8C97A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360902" cy="1512334"/>
          </a:xfrm>
        </p:spPr>
        <p:txBody>
          <a:bodyPr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All </a:t>
            </a:r>
            <a:r>
              <a:rPr lang="en-US" dirty="0" err="1">
                <a:latin typeface="Aptos Black" panose="020B0004020202020204" pitchFamily="34" charset="0"/>
              </a:rPr>
              <a:t>Uconn</a:t>
            </a:r>
            <a:r>
              <a:rPr lang="en-US" dirty="0">
                <a:latin typeface="Aptos Black" panose="020B0004020202020204" pitchFamily="34" charset="0"/>
              </a:rPr>
              <a:t>/</a:t>
            </a:r>
            <a:r>
              <a:rPr lang="en-US" dirty="0" err="1">
                <a:latin typeface="Aptos Black" panose="020B0004020202020204" pitchFamily="34" charset="0"/>
              </a:rPr>
              <a:t>uconn</a:t>
            </a:r>
            <a:r>
              <a:rPr lang="en-US" dirty="0">
                <a:latin typeface="Aptos Black" panose="020B0004020202020204" pitchFamily="34" charset="0"/>
              </a:rPr>
              <a:t> health units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sz="2200" dirty="0">
                <a:latin typeface="Aptos Black" panose="020B0004020202020204" pitchFamily="34" charset="0"/>
              </a:rPr>
              <a:t>including programs such as Cooperative Extension, Centers, Institutes and similar programs</a:t>
            </a:r>
            <a:r>
              <a:rPr lang="en-US" dirty="0">
                <a:latin typeface="Aptos Black" panose="020B000402020202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Placeholder 6" descr="Branford House on the Avery Point campus.">
            <a:extLst>
              <a:ext uri="{FF2B5EF4-FFF2-40B4-BE49-F238E27FC236}">
                <a16:creationId xmlns:a16="http://schemas.microsoft.com/office/drawing/2014/main" id="{282D3507-7BF6-61E2-EB85-06C4EDC90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552" r="27552"/>
          <a:stretch>
            <a:fillRect/>
          </a:stretch>
        </p:blipFill>
        <p:spPr>
          <a:xfrm>
            <a:off x="-28229" y="1512334"/>
            <a:ext cx="4380774" cy="52091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98F8-8AE1-374D-A8F0-5939CC5D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Content Placeholder 8" descr="Stamford sign on the Stamford campus.">
            <a:extLst>
              <a:ext uri="{FF2B5EF4-FFF2-40B4-BE49-F238E27FC236}">
                <a16:creationId xmlns:a16="http://schemas.microsoft.com/office/drawing/2014/main" id="{13E3CA21-FA1E-97D6-ACC9-5D707F9E249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8919891" y="3905024"/>
            <a:ext cx="3317940" cy="2816448"/>
          </a:xfrm>
        </p:spPr>
      </p:pic>
      <p:pic>
        <p:nvPicPr>
          <p:cNvPr id="11" name="Picture 10" descr="Waterbury campus building.">
            <a:extLst>
              <a:ext uri="{FF2B5EF4-FFF2-40B4-BE49-F238E27FC236}">
                <a16:creationId xmlns:a16="http://schemas.microsoft.com/office/drawing/2014/main" id="{E94ADDF5-3C54-B449-D662-128E466A5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392" y="1036309"/>
            <a:ext cx="3192671" cy="2650961"/>
          </a:xfrm>
          <a:prstGeom prst="rect">
            <a:avLst/>
          </a:prstGeom>
        </p:spPr>
      </p:pic>
      <p:pic>
        <p:nvPicPr>
          <p:cNvPr id="13" name="Picture 12" descr="Hartford Times building on the Hartford campus.">
            <a:extLst>
              <a:ext uri="{FF2B5EF4-FFF2-40B4-BE49-F238E27FC236}">
                <a16:creationId xmlns:a16="http://schemas.microsoft.com/office/drawing/2014/main" id="{96826DDF-51B5-48D7-3F6A-D2FA4B52C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14" y="4246389"/>
            <a:ext cx="4275992" cy="2380826"/>
          </a:xfrm>
          <a:prstGeom prst="rect">
            <a:avLst/>
          </a:prstGeom>
        </p:spPr>
      </p:pic>
      <p:pic>
        <p:nvPicPr>
          <p:cNvPr id="15" name="Picture 14" descr="Wilbur Cross Library on the Storrs campus.">
            <a:extLst>
              <a:ext uri="{FF2B5EF4-FFF2-40B4-BE49-F238E27FC236}">
                <a16:creationId xmlns:a16="http://schemas.microsoft.com/office/drawing/2014/main" id="{85299765-9FDC-40A4-4DB4-F2DCE79DA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263" y="1512333"/>
            <a:ext cx="4380774" cy="2174937"/>
          </a:xfrm>
          <a:prstGeom prst="rect">
            <a:avLst/>
          </a:prstGeom>
        </p:spPr>
      </p:pic>
      <p:pic>
        <p:nvPicPr>
          <p:cNvPr id="19" name="Picture 18" descr="UConn Health building.">
            <a:extLst>
              <a:ext uri="{FF2B5EF4-FFF2-40B4-BE49-F238E27FC236}">
                <a16:creationId xmlns:a16="http://schemas.microsoft.com/office/drawing/2014/main" id="{1C372276-0931-C59E-CA21-855E13B62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771" y="1812481"/>
            <a:ext cx="3413834" cy="2433908"/>
          </a:xfrm>
          <a:prstGeom prst="rect">
            <a:avLst/>
          </a:prstGeom>
        </p:spPr>
      </p:pic>
      <p:pic>
        <p:nvPicPr>
          <p:cNvPr id="21" name="Picture 20" descr="Stone building on the UConn Law campus.">
            <a:extLst>
              <a:ext uri="{FF2B5EF4-FFF2-40B4-BE49-F238E27FC236}">
                <a16:creationId xmlns:a16="http://schemas.microsoft.com/office/drawing/2014/main" id="{0B9098DF-3311-7368-110C-4D1BC87B8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80" y="4316125"/>
            <a:ext cx="3484431" cy="23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FBF30-F505-CDFE-C505-B5BED0EB0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en should I “do” records management?">
            <a:extLst>
              <a:ext uri="{FF2B5EF4-FFF2-40B4-BE49-F238E27FC236}">
                <a16:creationId xmlns:a16="http://schemas.microsoft.com/office/drawing/2014/main" id="{E4128FC5-F718-AB54-99D7-61B1F4DB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89" y="110170"/>
            <a:ext cx="7094863" cy="1101686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When should I “do” records management?</a:t>
            </a:r>
          </a:p>
        </p:txBody>
      </p:sp>
    </p:spTree>
    <p:extLst>
      <p:ext uri="{BB962C8B-B14F-4D97-AF65-F5344CB8AC3E}">
        <p14:creationId xmlns:p14="http://schemas.microsoft.com/office/powerpoint/2010/main" val="171599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65047-8C89-53F9-6BFA-C0D8B81C7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ncorporate records management into unit workflows where possible&#10;&#10;Practice evaluating…do I have the copy of record? Is this still current/in use? Do I need permission to destroy?&#10;">
            <a:extLst>
              <a:ext uri="{FF2B5EF4-FFF2-40B4-BE49-F238E27FC236}">
                <a16:creationId xmlns:a16="http://schemas.microsoft.com/office/drawing/2014/main" id="{6136A021-9E4D-9E9E-CFCF-7331436E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46" y="268361"/>
            <a:ext cx="9690304" cy="249471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ptos Black" panose="020B0004020202020204" pitchFamily="34" charset="0"/>
              </a:rPr>
              <a:t>Incorporate rm into unit workflows where possible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ptos Black" panose="020B0004020202020204" pitchFamily="34" charset="0"/>
              </a:rPr>
              <a:t>Practice evaluating…</a:t>
            </a:r>
            <a:r>
              <a:rPr lang="en-US" sz="2700" dirty="0">
                <a:latin typeface="Aptos" panose="020B0004020202020204" pitchFamily="34" charset="0"/>
              </a:rPr>
              <a:t>do </a:t>
            </a:r>
            <a:r>
              <a:rPr lang="en-US" sz="2700" dirty="0" err="1">
                <a:latin typeface="Aptos" panose="020B0004020202020204" pitchFamily="34" charset="0"/>
              </a:rPr>
              <a:t>i</a:t>
            </a:r>
            <a:r>
              <a:rPr lang="en-US" sz="2700" dirty="0">
                <a:latin typeface="Aptos" panose="020B0004020202020204" pitchFamily="34" charset="0"/>
              </a:rPr>
              <a:t> have the copy of record? Is this still current/in use? Do I need permission to destroy?</a:t>
            </a:r>
            <a:br>
              <a:rPr lang="en-US" sz="2400" dirty="0">
                <a:latin typeface="Aptos" panose="020B0004020202020204" pitchFamily="34" charset="0"/>
              </a:rPr>
            </a:br>
            <a:endParaRPr lang="en-US" sz="2400" dirty="0"/>
          </a:p>
        </p:txBody>
      </p:sp>
      <p:sp>
        <p:nvSpPr>
          <p:cNvPr id="3" name="Text Placeholder 2" descr="Email&#10;SharePoint&#10;Enterprise-wide systems (KFS, Concur, PeopleSoft, Core-CT, Job-X)&#10;Manual files and storage spaces&#10;Establish a schedule that works for the unit to regularly submit requests for disposition (destruction)&#10;&#10;">
            <a:extLst>
              <a:ext uri="{FF2B5EF4-FFF2-40B4-BE49-F238E27FC236}">
                <a16:creationId xmlns:a16="http://schemas.microsoft.com/office/drawing/2014/main" id="{5474C350-E09E-6F28-8777-09CDB679D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7" y="2763078"/>
            <a:ext cx="8119067" cy="3407051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Email</a:t>
            </a:r>
          </a:p>
          <a:p>
            <a:pPr lvl="1"/>
            <a:r>
              <a:rPr lang="en-US" sz="2400" dirty="0"/>
              <a:t>SharePoint</a:t>
            </a:r>
          </a:p>
          <a:p>
            <a:pPr lvl="1"/>
            <a:r>
              <a:rPr lang="en-US" sz="2400" dirty="0"/>
              <a:t>Enterprise-wide systems (KFS, Concur, PeopleSoft, Core-CT, Job-X)</a:t>
            </a:r>
          </a:p>
          <a:p>
            <a:pPr lvl="1"/>
            <a:r>
              <a:rPr lang="en-US" sz="2400" dirty="0"/>
              <a:t>Manual files and storage spaces</a:t>
            </a:r>
          </a:p>
          <a:p>
            <a:pPr lvl="1"/>
            <a:r>
              <a:rPr lang="en-US" sz="2400" dirty="0"/>
              <a:t>Establish a schedule that works for the unit to regularly submit requests for disposition (destruction)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E31D45-3D3A-6334-158F-37FEFE4C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7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87115-EF80-D64C-72EF-ADF6ED27A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ow do I “do” records management?">
            <a:extLst>
              <a:ext uri="{FF2B5EF4-FFF2-40B4-BE49-F238E27FC236}">
                <a16:creationId xmlns:a16="http://schemas.microsoft.com/office/drawing/2014/main" id="{57913105-1DAF-38C0-8389-5C493A453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89" y="0"/>
            <a:ext cx="7094863" cy="1949986"/>
          </a:xfrm>
        </p:spPr>
        <p:txBody>
          <a:bodyPr/>
          <a:lstStyle/>
          <a:p>
            <a:br>
              <a:rPr lang="en-US" dirty="0">
                <a:latin typeface="Aptos Black" panose="020B0004020202020204" pitchFamily="34" charset="0"/>
              </a:rPr>
            </a:br>
            <a:r>
              <a:rPr lang="en-US" dirty="0">
                <a:latin typeface="Aptos Black" panose="020B0004020202020204" pitchFamily="34" charset="0"/>
              </a:rPr>
              <a:t>How do I “do” records management?</a:t>
            </a:r>
          </a:p>
        </p:txBody>
      </p:sp>
    </p:spTree>
    <p:extLst>
      <p:ext uri="{BB962C8B-B14F-4D97-AF65-F5344CB8AC3E}">
        <p14:creationId xmlns:p14="http://schemas.microsoft.com/office/powerpoint/2010/main" val="163888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F34DC-98A6-226E-612B-362372E0E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oing” Records Management">
            <a:extLst>
              <a:ext uri="{FF2B5EF4-FFF2-40B4-BE49-F238E27FC236}">
                <a16:creationId xmlns:a16="http://schemas.microsoft.com/office/drawing/2014/main" id="{12938ABE-AE9A-FC48-FE92-DF0D81F9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921462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“Doing” Records Management</a:t>
            </a:r>
          </a:p>
        </p:txBody>
      </p:sp>
      <p:sp>
        <p:nvSpPr>
          <p:cNvPr id="3" name="Text Placeholder 2" descr="Evaluate current filing and naming practices&#10;Inventory storage spaces and “old files”&#10;Inventory electronic storages spaces and migrated files (P drives)&#10;Review general and higher educations retention schedules&#10;Identify enterprise-wide systems that are used regularly&#10;Use the recent mandate to reduce OneDrive storage as practice &#10;">
            <a:extLst>
              <a:ext uri="{FF2B5EF4-FFF2-40B4-BE49-F238E27FC236}">
                <a16:creationId xmlns:a16="http://schemas.microsoft.com/office/drawing/2014/main" id="{310C8854-D71C-F11E-CAB0-0FB8AF531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3" y="2763078"/>
            <a:ext cx="9573657" cy="3826561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Aptos" panose="020B0004020202020204" pitchFamily="34" charset="0"/>
              </a:rPr>
              <a:t>Evaluate current filing and naming practices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Inventory storage spaces and “old files”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Inventory electronic storages spaces and migrated files (P drives)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Review general and higher educations retention schedules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Identify enterprise-wide systems that are used regularly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Use the recent mandate to reduce OneDrive storage as practice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8D1D10-5C16-717F-95E9-2A6CDC2B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6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60FC0-A999-E651-E325-1D1D91D5D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oing” Records Management">
            <a:extLst>
              <a:ext uri="{FF2B5EF4-FFF2-40B4-BE49-F238E27FC236}">
                <a16:creationId xmlns:a16="http://schemas.microsoft.com/office/drawing/2014/main" id="{9CB81379-C77A-28A6-5F76-D9C95534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921462"/>
          </a:xfrm>
        </p:spPr>
        <p:txBody>
          <a:bodyPr/>
          <a:lstStyle/>
          <a:p>
            <a:r>
              <a:rPr lang="en-US" dirty="0">
                <a:latin typeface="Aptos"/>
              </a:rPr>
              <a:t>Management of </a:t>
            </a:r>
            <a:r>
              <a:rPr lang="en-US" dirty="0" err="1">
                <a:latin typeface="Aptos"/>
              </a:rPr>
              <a:t>erecords</a:t>
            </a:r>
            <a:r>
              <a:rPr lang="en-US" dirty="0">
                <a:latin typeface="Aptos"/>
              </a:rPr>
              <a:t>: Born Digital or digitized</a:t>
            </a:r>
          </a:p>
        </p:txBody>
      </p:sp>
      <p:sp>
        <p:nvSpPr>
          <p:cNvPr id="3" name="Text Placeholder 2" descr="Evaluate current filing and naming practices&#10;Inventory storage spaces and “old files”&#10;Inventory electronic storages spaces and migrated files (P drives)&#10;Review general and higher educations retention schedules&#10;Identify enterprise-wide systems that are used regularly&#10;Use the recent mandate to reduce OneDrive storage as practice &#10;">
            <a:extLst>
              <a:ext uri="{FF2B5EF4-FFF2-40B4-BE49-F238E27FC236}">
                <a16:creationId xmlns:a16="http://schemas.microsoft.com/office/drawing/2014/main" id="{78D57B1F-8B9B-C327-25CB-7937E6E10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3" y="1828800"/>
            <a:ext cx="9573657" cy="4760839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Aptos" panose="020B0004020202020204" pitchFamily="34" charset="0"/>
              </a:rPr>
              <a:t>Records Management doesn’t care. 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Function that determines the retention</a:t>
            </a:r>
          </a:p>
          <a:p>
            <a:pPr lvl="1"/>
            <a:r>
              <a:rPr lang="en-US" sz="2400" dirty="0">
                <a:latin typeface="Aptos" panose="020B0004020202020204" pitchFamily="34" charset="0"/>
              </a:rPr>
              <a:t>Structured organization makes the difference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CB5B49A-EF8A-F31F-86DD-DCB9053D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folders of electronic files sorted by year">
            <a:extLst>
              <a:ext uri="{FF2B5EF4-FFF2-40B4-BE49-F238E27FC236}">
                <a16:creationId xmlns:a16="http://schemas.microsoft.com/office/drawing/2014/main" id="{06D09031-30B8-597E-9248-378C9588D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829" y="4170113"/>
            <a:ext cx="4179907" cy="2340855"/>
          </a:xfrm>
          <a:prstGeom prst="rect">
            <a:avLst/>
          </a:prstGeom>
        </p:spPr>
      </p:pic>
      <p:pic>
        <p:nvPicPr>
          <p:cNvPr id="10" name="Picture 9" descr="Several folders with papers and papers">
            <a:extLst>
              <a:ext uri="{FF2B5EF4-FFF2-40B4-BE49-F238E27FC236}">
                <a16:creationId xmlns:a16="http://schemas.microsoft.com/office/drawing/2014/main" id="{BA81F7B2-7D84-AAF4-F8B2-4EC9FC2D5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94" y="4021342"/>
            <a:ext cx="4179907" cy="26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47E4-CBFD-A47C-D510-450E8C2A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64604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6" name="Content Placeholder 5" descr="A screenshot of email file structure&#10;">
            <a:extLst>
              <a:ext uri="{FF2B5EF4-FFF2-40B4-BE49-F238E27FC236}">
                <a16:creationId xmlns:a16="http://schemas.microsoft.com/office/drawing/2014/main" id="{B6A670C1-6B33-706D-A1D2-B5BE36E0F6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233889"/>
            <a:ext cx="3334439" cy="51224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87BF9-313E-5687-78EB-434E42CF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 descr="A screenshot of a computer file structure&#10;">
            <a:extLst>
              <a:ext uri="{FF2B5EF4-FFF2-40B4-BE49-F238E27FC236}">
                <a16:creationId xmlns:a16="http://schemas.microsoft.com/office/drawing/2014/main" id="{43C05B66-D22F-80B9-17E4-0012EA196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8" y="1093700"/>
            <a:ext cx="4717849" cy="54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1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9296-65EE-FFA9-0A6B-3D333442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103035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https://rim.uconn.edu</a:t>
            </a:r>
          </a:p>
        </p:txBody>
      </p:sp>
      <p:pic>
        <p:nvPicPr>
          <p:cNvPr id="6" name="Content Placeholder 5" descr="A cartoon character with many question marks around his head">
            <a:extLst>
              <a:ext uri="{FF2B5EF4-FFF2-40B4-BE49-F238E27FC236}">
                <a16:creationId xmlns:a16="http://schemas.microsoft.com/office/drawing/2014/main" id="{325D4A10-4413-71F0-C657-E8E12E1ABB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1842" y="1749288"/>
            <a:ext cx="5616784" cy="44213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B5EA7-5546-A816-11E4-E4C783A3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66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3F1E-B43D-50EF-8873-77BE7144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85564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Recordkeeping and data 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1A2C2-826B-7EC9-696A-705479659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827" y="2406107"/>
            <a:ext cx="4108173" cy="635267"/>
          </a:xfrm>
        </p:spPr>
        <p:txBody>
          <a:bodyPr>
            <a:normAutofit/>
          </a:bodyPr>
          <a:lstStyle/>
          <a:p>
            <a:r>
              <a:rPr lang="en-US" sz="2400" dirty="0"/>
              <a:t>Need to keep track?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EFDAB-152E-3CC3-7FB6-07C90E06049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875184" y="3251596"/>
            <a:ext cx="5002144" cy="3234264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Award and scholarship recipients</a:t>
            </a:r>
          </a:p>
          <a:p>
            <a:r>
              <a:rPr lang="en-US" sz="2400" dirty="0"/>
              <a:t>Very Important People or Dates</a:t>
            </a:r>
          </a:p>
          <a:p>
            <a:r>
              <a:rPr lang="en-US" sz="2400" dirty="0"/>
              <a:t>Graduates</a:t>
            </a:r>
          </a:p>
          <a:p>
            <a:r>
              <a:rPr lang="en-US" sz="2400" dirty="0"/>
              <a:t>Past Vendors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ED04-169B-2CBE-E506-CAA1D2225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531165"/>
            <a:ext cx="4437270" cy="73058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Create a spreadsheet or document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E97E5B-DCF2-EAC4-949C-DB1579D3E5C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42922" y="3041374"/>
            <a:ext cx="4750905" cy="34444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rgbClr val="0070C0"/>
                </a:solidFill>
              </a:rPr>
              <a:t>Essential elements of information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No credit card numbers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No social security numbers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No payment information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No contact information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Authorized access only in shared space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4F82D-9068-2A2A-0CCB-20E658B1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5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 descr="Final tips &amp; takeaways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>
                <a:latin typeface="Aptos Black" panose="020B0004020202020204" pitchFamily="34" charset="0"/>
              </a:rPr>
              <a:t>Final tips &amp; takeaways</a:t>
            </a:r>
          </a:p>
        </p:txBody>
      </p:sp>
      <p:sp>
        <p:nvSpPr>
          <p:cNvPr id="6" name="Text Placeholder 5" descr="RM doesn’t have to be done all at once but it does have to happen&#10;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705176"/>
            <a:ext cx="9132066" cy="897339"/>
          </a:xfrm>
        </p:spPr>
        <p:txBody>
          <a:bodyPr/>
          <a:lstStyle/>
          <a:p>
            <a:r>
              <a:rPr lang="en-US" sz="2000" dirty="0">
                <a:latin typeface="Aptos Black" panose="020B0004020202020204" pitchFamily="34" charset="0"/>
              </a:rPr>
              <a:t>Consider how RM can work for you rather than become a necessary evil</a:t>
            </a:r>
          </a:p>
        </p:txBody>
      </p:sp>
      <p:sp>
        <p:nvSpPr>
          <p:cNvPr id="20" name="Content Placeholder 3" descr="Ask for help – Contacts are listed on the RIM website&#10;&#10;Be consistent&#10;Create and process for arranging records to support Records Management&#10;Develop naming conventions and use them!&#10;&#10;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524284"/>
            <a:ext cx="10145618" cy="283206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Ask for help – Contacts are listed on the RIM website</a:t>
            </a:r>
          </a:p>
          <a:p>
            <a:r>
              <a:rPr lang="en-US" sz="2800" dirty="0">
                <a:latin typeface="Aptos" panose="020B0004020202020204" pitchFamily="34" charset="0"/>
              </a:rPr>
              <a:t>Be consistent</a:t>
            </a:r>
          </a:p>
          <a:p>
            <a:r>
              <a:rPr lang="en-US" sz="2800" dirty="0">
                <a:latin typeface="Aptos" panose="020B0004020202020204" pitchFamily="34" charset="0"/>
              </a:rPr>
              <a:t>Create a process for arranging records to support RM</a:t>
            </a:r>
          </a:p>
          <a:p>
            <a:r>
              <a:rPr lang="en-US" sz="2800" dirty="0">
                <a:latin typeface="Aptos" panose="020B0004020202020204" pitchFamily="34" charset="0"/>
              </a:rPr>
              <a:t>Develop naming conventions and use them!</a:t>
            </a:r>
          </a:p>
          <a:p>
            <a:endParaRPr lang="en-US" sz="2800" dirty="0">
              <a:latin typeface="Aptos" panose="020B00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3228-D2F9-53C3-5D5D-32E8894E9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3B8C-85F0-84FB-8EFA-6EF6DD4D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7288282" cy="103035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https://rim.uconn.edu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C30DD-DDE7-CD36-22E0-4524C0F5F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Content Placeholder 7" descr="A white person holding a red exclamation mark">
            <a:extLst>
              <a:ext uri="{FF2B5EF4-FFF2-40B4-BE49-F238E27FC236}">
                <a16:creationId xmlns:a16="http://schemas.microsoft.com/office/drawing/2014/main" id="{9BC0ACD4-B56B-8488-6EBE-149AAD692F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5061" y="1948070"/>
            <a:ext cx="5996609" cy="3962400"/>
          </a:xfrm>
        </p:spPr>
      </p:pic>
    </p:spTree>
    <p:extLst>
      <p:ext uri="{BB962C8B-B14F-4D97-AF65-F5344CB8AC3E}">
        <p14:creationId xmlns:p14="http://schemas.microsoft.com/office/powerpoint/2010/main" val="98432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 descr="Thank you&#10;&#10;betsy.pittman@uconn.edu&#10;&#10;https://rim.uconn.edu/contacts&#10;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258" y="3238103"/>
            <a:ext cx="7072828" cy="285018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ptos Black" panose="020B0004020202020204" pitchFamily="34" charset="0"/>
                <a:hlinkClick r:id="rId3"/>
              </a:rPr>
              <a:t>betsy.pittman@uconn.edu</a:t>
            </a:r>
            <a:br>
              <a:rPr lang="en-US" sz="3200" dirty="0">
                <a:latin typeface="Aptos Black" panose="020B0004020202020204" pitchFamily="34" charset="0"/>
              </a:rPr>
            </a:br>
            <a:br>
              <a:rPr lang="en-US" sz="3200" dirty="0">
                <a:latin typeface="Aptos Black" panose="020B0004020202020204" pitchFamily="34" charset="0"/>
              </a:rPr>
            </a:br>
            <a:r>
              <a:rPr lang="en-US" sz="3200" dirty="0">
                <a:latin typeface="Aptos Black" panose="020B0004020202020204" pitchFamily="34" charset="0"/>
              </a:rPr>
              <a:t>https://rim.uconn</a:t>
            </a:r>
            <a:r>
              <a:rPr lang="en-US" sz="3200">
                <a:latin typeface="Aptos Black" panose="020B0004020202020204" pitchFamily="34" charset="0"/>
              </a:rPr>
              <a:t>.edu/contacts</a:t>
            </a:r>
            <a:endParaRPr lang="en-US" sz="3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genda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649996"/>
            <a:ext cx="5265604" cy="638978"/>
          </a:xfrm>
        </p:spPr>
        <p:txBody>
          <a:bodyPr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AGENDA: 5 </a:t>
            </a:r>
            <a:r>
              <a:rPr lang="en-US" dirty="0" err="1">
                <a:latin typeface="Aptos Black" panose="020B0004020202020204" pitchFamily="34" charset="0"/>
              </a:rPr>
              <a:t>Ws</a:t>
            </a:r>
            <a:r>
              <a:rPr lang="en-US" dirty="0">
                <a:latin typeface="Aptos Black" panose="020B0004020202020204" pitchFamily="34" charset="0"/>
              </a:rPr>
              <a:t> and an H</a:t>
            </a:r>
          </a:p>
        </p:txBody>
      </p:sp>
      <p:sp>
        <p:nvSpPr>
          <p:cNvPr id="3" name="Content Placeholder 2" descr="Agenda for this brief presenation.  What is Records Management and the five Ws--why, who, what, where when--and an H--How.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19" y="1806767"/>
            <a:ext cx="6455885" cy="491470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ptos Black" panose="020B0004020202020204" pitchFamily="34" charset="0"/>
              </a:rPr>
              <a:t>What is Records Management?</a:t>
            </a:r>
          </a:p>
          <a:p>
            <a:r>
              <a:rPr lang="en-US" sz="2800" dirty="0">
                <a:latin typeface="Aptos Black" panose="020B0004020202020204" pitchFamily="34" charset="0"/>
              </a:rPr>
              <a:t>Why?</a:t>
            </a:r>
          </a:p>
          <a:p>
            <a:r>
              <a:rPr lang="en-US" sz="2800" dirty="0">
                <a:latin typeface="Aptos Black" panose="020B0004020202020204" pitchFamily="34" charset="0"/>
              </a:rPr>
              <a:t>Who?</a:t>
            </a:r>
          </a:p>
          <a:p>
            <a:r>
              <a:rPr lang="en-US" sz="2800" dirty="0">
                <a:latin typeface="Aptos Black" panose="020B0004020202020204" pitchFamily="34" charset="0"/>
              </a:rPr>
              <a:t>Where?</a:t>
            </a:r>
          </a:p>
          <a:p>
            <a:r>
              <a:rPr lang="en-US" sz="2800" dirty="0">
                <a:latin typeface="Aptos Black" panose="020B0004020202020204" pitchFamily="34" charset="0"/>
              </a:rPr>
              <a:t>When?</a:t>
            </a:r>
          </a:p>
          <a:p>
            <a:r>
              <a:rPr lang="en-US" sz="2800" dirty="0">
                <a:latin typeface="Aptos Black" panose="020B0004020202020204" pitchFamily="34" charset="0"/>
              </a:rPr>
              <a:t>How?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at is Records Management? 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096" y="487018"/>
            <a:ext cx="5882824" cy="1418900"/>
          </a:xfrm>
        </p:spPr>
        <p:txBody>
          <a:bodyPr/>
          <a:lstStyle/>
          <a:p>
            <a:r>
              <a:rPr lang="en-US" dirty="0"/>
              <a:t>What is Records Management?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mage of the life cycle of records from recreation/distribution to active use, 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7288282" cy="800276"/>
          </a:xfrm>
        </p:spPr>
        <p:txBody>
          <a:bodyPr anchor="b">
            <a:normAutofit/>
          </a:bodyPr>
          <a:lstStyle/>
          <a:p>
            <a:r>
              <a:rPr lang="en-US" dirty="0"/>
              <a:t>Life cycle of Records </a:t>
            </a:r>
          </a:p>
        </p:txBody>
      </p:sp>
      <p:pic>
        <p:nvPicPr>
          <p:cNvPr id="7" name="Content Placeholder 6" descr="A diagram of the life cycle of records. Creation/receipt to active records to inactive records to decision of final disposition which could be archiving or destruction.">
            <a:extLst>
              <a:ext uri="{FF2B5EF4-FFF2-40B4-BE49-F238E27FC236}">
                <a16:creationId xmlns:a16="http://schemas.microsoft.com/office/drawing/2014/main" id="{F8C0EBCE-F6D8-246F-E99C-46BC0A9D2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3687" r="3" b="9052"/>
          <a:stretch/>
        </p:blipFill>
        <p:spPr>
          <a:xfrm>
            <a:off x="1322388" y="1663548"/>
            <a:ext cx="9050962" cy="4506582"/>
          </a:xfrm>
          <a:noFill/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ED44D-A18C-45A9-36FD-F23AD23F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y is Records Management important and Why Should I practice it? ">
            <a:extLst>
              <a:ext uri="{FF2B5EF4-FFF2-40B4-BE49-F238E27FC236}">
                <a16:creationId xmlns:a16="http://schemas.microsoft.com/office/drawing/2014/main" id="{04626EE1-BF75-1C39-E1B8-D98281DA8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489" y="308472"/>
            <a:ext cx="7094863" cy="2445745"/>
          </a:xfrm>
        </p:spPr>
        <p:txBody>
          <a:bodyPr/>
          <a:lstStyle/>
          <a:p>
            <a:r>
              <a:rPr lang="en-US" dirty="0"/>
              <a:t>Why is Records Management important and Why Should I practice it?</a:t>
            </a:r>
          </a:p>
        </p:txBody>
      </p:sp>
    </p:spTree>
    <p:extLst>
      <p:ext uri="{BB962C8B-B14F-4D97-AF65-F5344CB8AC3E}">
        <p14:creationId xmlns:p14="http://schemas.microsoft.com/office/powerpoint/2010/main" val="19849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1B87C-31CA-6F1B-C953-25C83016F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3F1F-3934-6389-5B25-9F21D421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829324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Why is records management important?</a:t>
            </a:r>
          </a:p>
        </p:txBody>
      </p:sp>
      <p:sp>
        <p:nvSpPr>
          <p:cNvPr id="13" name="Text Placeholder 12" descr="As a state employee...">
            <a:extLst>
              <a:ext uri="{FF2B5EF4-FFF2-40B4-BE49-F238E27FC236}">
                <a16:creationId xmlns:a16="http://schemas.microsoft.com/office/drawing/2014/main" id="{997AD936-C551-346A-3D10-AC56E214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19" y="1762699"/>
            <a:ext cx="6877464" cy="9584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As a state and University employee…</a:t>
            </a:r>
          </a:p>
        </p:txBody>
      </p:sp>
      <p:sp>
        <p:nvSpPr>
          <p:cNvPr id="36" name="Content Placeholder 35" descr="…any document, regardless of format has the potential to be the copy of record of a state document.&#10;…the copy of record of state documents are subject to specific retention periods.&#10;…the destruction of state documents requires approval from the University Records Management Liaison Officer and the Office of Public Records.&#10;…it’s University policy [https://policy.uconn.edu/2011/05/24/records-management-policy/]*&#10; *policy currently under revision&#10;&#10;&#10;">
            <a:extLst>
              <a:ext uri="{FF2B5EF4-FFF2-40B4-BE49-F238E27FC236}">
                <a16:creationId xmlns:a16="http://schemas.microsoft.com/office/drawing/2014/main" id="{37B02EAE-6E72-9FE0-A24B-0A33BFB132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2423712"/>
            <a:ext cx="10116422" cy="3875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…any document, regardless of format has the potential to be the </a:t>
            </a:r>
            <a:r>
              <a:rPr lang="en-US" sz="2400" b="1" i="1" dirty="0">
                <a:solidFill>
                  <a:srgbClr val="0070C0"/>
                </a:solidFill>
                <a:latin typeface="Aptos" panose="020B0004020202020204" pitchFamily="34" charset="0"/>
              </a:rPr>
              <a:t>copy of record</a:t>
            </a:r>
            <a:r>
              <a:rPr lang="en-US" sz="2400" b="1" dirty="0">
                <a:latin typeface="Aptos" panose="020B0004020202020204" pitchFamily="34" charset="0"/>
              </a:rPr>
              <a:t> of a state document.</a:t>
            </a:r>
          </a:p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…the copy of record of state documents are subject to specific retention periods.</a:t>
            </a:r>
          </a:p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…the destruction of state documents requires approval from the University Records Management Liaison Officer and the Office of Public Records.</a:t>
            </a:r>
          </a:p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…it’s University policy [https://policy.uconn.edu/2011/05/24/records-management-policy/]*</a:t>
            </a:r>
          </a:p>
          <a:p>
            <a:pPr marL="0" indent="0">
              <a:buNone/>
            </a:pPr>
            <a:r>
              <a:rPr lang="en-US" sz="2400" b="1" dirty="0">
                <a:latin typeface="Aptos" panose="020B0004020202020204" pitchFamily="34" charset="0"/>
              </a:rPr>
              <a:t>	*policy currently under revision</a:t>
            </a:r>
          </a:p>
          <a:p>
            <a:pPr marL="0" indent="0">
              <a:buNone/>
            </a:pPr>
            <a:endParaRPr lang="en-US" sz="2400" b="1" dirty="0">
              <a:latin typeface="Aptos" panose="020B0004020202020204" pitchFamily="34" charset="0"/>
            </a:endParaRP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82DE06A7-F789-5D7C-DAFF-8B4575B355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9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40BA-EB49-F4A2-039F-E947A913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“copy of record”?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A51D2-58D1-7CF7-D613-EF571C714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Enterprise-wide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102A6-BBE1-A172-A781-D96C34247BB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Concur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KFS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PeopleSoft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Core-CT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Others?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84D2E1-40DD-2595-176F-CFF756380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680283"/>
            <a:ext cx="3300984" cy="970450"/>
          </a:xfrm>
        </p:spPr>
        <p:txBody>
          <a:bodyPr/>
          <a:lstStyle/>
          <a:p>
            <a:r>
              <a:rPr lang="en-US" sz="3200" dirty="0"/>
              <a:t>Authorized Signature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9D1C15-2DF5-C2B4-2468-558D6F7CE5F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800" dirty="0"/>
              <a:t>When signed by final signatory (whoever that may be)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Something is purchased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Someone is hired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Work moves forward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C90687-F41C-9286-2561-1E7FFA779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 to ask yourself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E327F2-530F-D0FD-35DF-08F0C3D9578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Are you the final signatory?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Did something happen when you or your office completed the action the form represents?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Was a check cut?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Was a decision determined? </a:t>
            </a:r>
          </a:p>
          <a:p>
            <a:r>
              <a:rPr lang="en-US" sz="1800" dirty="0">
                <a:solidFill>
                  <a:srgbClr val="0070C0"/>
                </a:solidFill>
              </a:rPr>
              <a:t>Was this the final communication?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0AF15-2B6D-B2F7-DD2A-C62560A8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7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y should I?">
            <a:extLst>
              <a:ext uri="{FF2B5EF4-FFF2-40B4-BE49-F238E27FC236}">
                <a16:creationId xmlns:a16="http://schemas.microsoft.com/office/drawing/2014/main" id="{77FDAEFA-756E-7A17-88A5-52A6B38D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154236"/>
            <a:ext cx="3832493" cy="1425814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ptos Black" panose="020B0004020202020204" pitchFamily="34" charset="0"/>
              </a:rPr>
              <a:t>Why should </a:t>
            </a:r>
            <a:r>
              <a:rPr lang="en-US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ptos Black" panose="020B0004020202020204" pitchFamily="34" charset="0"/>
              </a:rPr>
              <a:t>i</a:t>
            </a: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ptos Black" panose="020B0004020202020204" pitchFamily="34" charset="0"/>
              </a:rPr>
              <a:t>?</a:t>
            </a:r>
            <a:endParaRPr lang="en-US" dirty="0">
              <a:latin typeface="Aptos Black" panose="020B0004020202020204" pitchFamily="34" charset="0"/>
            </a:endParaRPr>
          </a:p>
        </p:txBody>
      </p:sp>
      <p:sp>
        <p:nvSpPr>
          <p:cNvPr id="3" name="Text Placeholder 2" descr="Increase efficiency in managing and locating documents">
            <a:extLst>
              <a:ext uri="{FF2B5EF4-FFF2-40B4-BE49-F238E27FC236}">
                <a16:creationId xmlns:a16="http://schemas.microsoft.com/office/drawing/2014/main" id="{613783B3-F2EC-DDCC-98EA-B7C90905E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1076509"/>
          </a:xfrm>
        </p:spPr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ptos" panose="020B0004020202020204" pitchFamily="34" charset="0"/>
              </a:rPr>
              <a:t>Increase efficiency in managing and locating documents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7D95A-B83D-184E-3B04-1696AFC22E3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80979" y="3175089"/>
            <a:ext cx="3095998" cy="2616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5E762-6C07-EE11-7DB6-C285358A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2877601"/>
          </a:xfrm>
        </p:spPr>
        <p:txBody>
          <a:bodyPr/>
          <a:lstStyle/>
          <a:p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Reduce space needs for storage</a:t>
            </a:r>
            <a:endParaRPr lang="en-US" dirty="0"/>
          </a:p>
        </p:txBody>
      </p:sp>
      <p:sp>
        <p:nvSpPr>
          <p:cNvPr id="6" name="Text Placeholder 5" descr="Reduce space needs for storage">
            <a:extLst>
              <a:ext uri="{FF2B5EF4-FFF2-40B4-BE49-F238E27FC236}">
                <a16:creationId xmlns:a16="http://schemas.microsoft.com/office/drawing/2014/main" id="{A23FEF35-9A79-C79D-2DBD-73512435319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50094" y="2768111"/>
            <a:ext cx="3300984" cy="660889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Aptos" panose="020B0004020202020204" pitchFamily="34" charset="0"/>
              </a:rPr>
              <a:t>Reduce space needs for storage</a:t>
            </a:r>
          </a:p>
        </p:txBody>
      </p:sp>
      <p:sp>
        <p:nvSpPr>
          <p:cNvPr id="7" name="Text Placeholder 6" descr="Minimize legal liability and potential hacks">
            <a:extLst>
              <a:ext uri="{FF2B5EF4-FFF2-40B4-BE49-F238E27FC236}">
                <a16:creationId xmlns:a16="http://schemas.microsoft.com/office/drawing/2014/main" id="{73BFBB7C-B707-52CF-9E38-797B3EAB0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900730"/>
            <a:ext cx="3300984" cy="679320"/>
          </a:xfrm>
        </p:spPr>
        <p:txBody>
          <a:bodyPr/>
          <a:lstStyle/>
          <a:p>
            <a:r>
              <a:rPr lang="en-US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ptos" panose="020B0004020202020204" pitchFamily="34" charset="0"/>
              </a:rPr>
              <a:t>Minimize legal liability and potential hacks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9" name="Picture 8" descr="A person typing on a computer illustrating increasing efficiency in managing and locating documents.">
            <a:extLst>
              <a:ext uri="{FF2B5EF4-FFF2-40B4-BE49-F238E27FC236}">
                <a16:creationId xmlns:a16="http://schemas.microsoft.com/office/drawing/2014/main" id="{1C472631-CB74-8A54-C24C-8D5A6BA6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96" y="3175088"/>
            <a:ext cx="3074868" cy="2616111"/>
          </a:xfrm>
          <a:prstGeom prst="rect">
            <a:avLst/>
          </a:prstGeom>
        </p:spPr>
      </p:pic>
      <p:pic>
        <p:nvPicPr>
          <p:cNvPr id="10" name="Picture 9" descr="A picture containing cardboard, indoor, shipping box, carton illustrating the need to reduce space needs for storage.">
            <a:extLst>
              <a:ext uri="{FF2B5EF4-FFF2-40B4-BE49-F238E27FC236}">
                <a16:creationId xmlns:a16="http://schemas.microsoft.com/office/drawing/2014/main" id="{93AFA9D5-01AD-2898-AA6B-4AE661EC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198" y="609601"/>
            <a:ext cx="2880013" cy="2158510"/>
          </a:xfrm>
          <a:prstGeom prst="rect">
            <a:avLst/>
          </a:prstGeom>
        </p:spPr>
      </p:pic>
      <p:pic>
        <p:nvPicPr>
          <p:cNvPr id="11" name="Picture 10" descr="A gavel on top of stack of money">
            <a:extLst>
              <a:ext uri="{FF2B5EF4-FFF2-40B4-BE49-F238E27FC236}">
                <a16:creationId xmlns:a16="http://schemas.microsoft.com/office/drawing/2014/main" id="{A440A00F-BEB6-D797-9782-FC393A6D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387" y="2489812"/>
            <a:ext cx="3822796" cy="3052440"/>
          </a:xfrm>
          <a:prstGeom prst="rect">
            <a:avLst/>
          </a:prstGeom>
        </p:spPr>
      </p:pic>
      <p:pic>
        <p:nvPicPr>
          <p:cNvPr id="13" name="Picture 12" descr="A group of electronic devices">
            <a:extLst>
              <a:ext uri="{FF2B5EF4-FFF2-40B4-BE49-F238E27FC236}">
                <a16:creationId xmlns:a16="http://schemas.microsoft.com/office/drawing/2014/main" id="{28F0AF46-7DC9-531F-F13D-90C0F58F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3515159"/>
            <a:ext cx="3733800" cy="27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509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ba1376f-2cf5-4493-bf79-5da8b2888715" xsi:nil="true"/>
    <Is_Collaboration_Space_Locked xmlns="5ba1376f-2cf5-4493-bf79-5da8b2888715" xsi:nil="true"/>
    <CultureName xmlns="5ba1376f-2cf5-4493-bf79-5da8b2888715" xsi:nil="true"/>
    <Invited_Members xmlns="5ba1376f-2cf5-4493-bf79-5da8b2888715" xsi:nil="true"/>
    <Members xmlns="5ba1376f-2cf5-4493-bf79-5da8b2888715">
      <UserInfo>
        <DisplayName/>
        <AccountId xsi:nil="true"/>
        <AccountType/>
      </UserInfo>
    </Members>
    <Member_Groups xmlns="5ba1376f-2cf5-4493-bf79-5da8b2888715">
      <UserInfo>
        <DisplayName/>
        <AccountId xsi:nil="true"/>
        <AccountType/>
      </UserInfo>
    </Member_Groups>
    <Self_Registration_Enabled xmlns="5ba1376f-2cf5-4493-bf79-5da8b2888715" xsi:nil="true"/>
    <FolderType xmlns="5ba1376f-2cf5-4493-bf79-5da8b2888715" xsi:nil="true"/>
    <AppVersion xmlns="5ba1376f-2cf5-4493-bf79-5da8b2888715" xsi:nil="true"/>
    <DefaultSectionNames xmlns="5ba1376f-2cf5-4493-bf79-5da8b2888715" xsi:nil="true"/>
    <TaxCatchAll xmlns="a1256868-fc47-48e7-950f-9c3d4c9a423a" xsi:nil="true"/>
    <Math_Settings xmlns="5ba1376f-2cf5-4493-bf79-5da8b2888715" xsi:nil="true"/>
    <LMS_Mappings xmlns="5ba1376f-2cf5-4493-bf79-5da8b2888715" xsi:nil="true"/>
    <IsNotebookLocked xmlns="5ba1376f-2cf5-4493-bf79-5da8b2888715" xsi:nil="true"/>
    <Owner xmlns="5ba1376f-2cf5-4493-bf79-5da8b2888715">
      <UserInfo>
        <DisplayName/>
        <AccountId xsi:nil="true"/>
        <AccountType/>
      </UserInfo>
    </Owner>
    <Distribution_Groups xmlns="5ba1376f-2cf5-4493-bf79-5da8b2888715" xsi:nil="true"/>
    <lcf76f155ced4ddcb4097134ff3c332f xmlns="5ba1376f-2cf5-4493-bf79-5da8b2888715">
      <Terms xmlns="http://schemas.microsoft.com/office/infopath/2007/PartnerControls"/>
    </lcf76f155ced4ddcb4097134ff3c332f>
    <TeamsChannelId xmlns="5ba1376f-2cf5-4493-bf79-5da8b2888715" xsi:nil="true"/>
    <Invited_Leaders xmlns="5ba1376f-2cf5-4493-bf79-5da8b2888715" xsi:nil="true"/>
    <Templates xmlns="5ba1376f-2cf5-4493-bf79-5da8b2888715" xsi:nil="true"/>
    <Has_Leaders_Only_SectionGroup xmlns="5ba1376f-2cf5-4493-bf79-5da8b2888715" xsi:nil="true"/>
    <NotebookType xmlns="5ba1376f-2cf5-4493-bf79-5da8b2888715" xsi:nil="true"/>
    <Leaders xmlns="5ba1376f-2cf5-4493-bf79-5da8b2888715">
      <UserInfo>
        <DisplayName/>
        <AccountId xsi:nil="true"/>
        <AccountType/>
      </UserInfo>
    </Lead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A6C9656B73645978A0A38F92DBC1A" ma:contentTypeVersion="39" ma:contentTypeDescription="Create a new document." ma:contentTypeScope="" ma:versionID="dec81bac39f23eb2f64c890035c5d445">
  <xsd:schema xmlns:xsd="http://www.w3.org/2001/XMLSchema" xmlns:xs="http://www.w3.org/2001/XMLSchema" xmlns:p="http://schemas.microsoft.com/office/2006/metadata/properties" xmlns:ns2="5ba1376f-2cf5-4493-bf79-5da8b2888715" xmlns:ns3="a1256868-fc47-48e7-950f-9c3d4c9a423a" targetNamespace="http://schemas.microsoft.com/office/2006/metadata/properties" ma:root="true" ma:fieldsID="410d15552632e001930c2ddc68f549ab" ns2:_="" ns3:_="">
    <xsd:import namespace="5ba1376f-2cf5-4493-bf79-5da8b2888715"/>
    <xsd:import namespace="a1256868-fc47-48e7-950f-9c3d4c9a4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1376f-2cf5-4493-bf79-5da8b2888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56868-fc47-48e7-950f-9c3d4c9a42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b120fcd6-f317-4a72-8f76-2a9431ba4094}" ma:internalName="TaxCatchAll" ma:showField="CatchAllData" ma:web="a1256868-fc47-48e7-950f-9c3d4c9a42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documentManagement/types"/>
    <ds:schemaRef ds:uri="176be8a4-3ee5-402b-b43b-1c03f0feed5a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6e2fbcc1-1634-493e-bcbc-96354abf352a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3058BAA-1A1B-4EC1-AD3E-0843A0A7A4F3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{06917856-CED6-4F9E-9B92-0877737772C4}tf67328976_win32</Template>
  <TotalTime>124</TotalTime>
  <Words>621</Words>
  <Application>Microsoft Office PowerPoint</Application>
  <PresentationFormat>Widescreen</PresentationFormat>
  <Paragraphs>122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Black</vt:lpstr>
      <vt:lpstr>Arial</vt:lpstr>
      <vt:lpstr>Calibri</vt:lpstr>
      <vt:lpstr>Tenorite</vt:lpstr>
      <vt:lpstr>Custom</vt:lpstr>
      <vt:lpstr>Records Management:  Necessary but not evil  betsy Pittman 3 June 2025</vt:lpstr>
      <vt:lpstr>https://rim.uconn.edu</vt:lpstr>
      <vt:lpstr>AGENDA: 5 Ws and an H</vt:lpstr>
      <vt:lpstr>What is Records Management?</vt:lpstr>
      <vt:lpstr>Life cycle of Records </vt:lpstr>
      <vt:lpstr>Why is Records Management important and Why Should I practice it?</vt:lpstr>
      <vt:lpstr>Why is records management important?</vt:lpstr>
      <vt:lpstr>What is “copy of record”?</vt:lpstr>
      <vt:lpstr>Why should i?</vt:lpstr>
      <vt:lpstr>Who is responsible?</vt:lpstr>
      <vt:lpstr>Every Uconn/Uconn Health employee </vt:lpstr>
      <vt:lpstr>Where?</vt:lpstr>
      <vt:lpstr>All Uconn/uconn health units including programs such as Cooperative Extension, Centers, Institutes and similar programs.</vt:lpstr>
      <vt:lpstr>When should I “do” records management?</vt:lpstr>
      <vt:lpstr>Incorporate rm into unit workflows where possible  Practice evaluating…do i have the copy of record? Is this still current/in use? Do I need permission to destroy? </vt:lpstr>
      <vt:lpstr> How do I “do” records management?</vt:lpstr>
      <vt:lpstr>“Doing” Records Management</vt:lpstr>
      <vt:lpstr>Management of erecords: Born Digital or digitized</vt:lpstr>
      <vt:lpstr>Examples</vt:lpstr>
      <vt:lpstr>Recordkeeping and data privacy</vt:lpstr>
      <vt:lpstr>Final tips &amp; takeaways</vt:lpstr>
      <vt:lpstr>https://rim.uconn.edu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Pittman, Betsy</dc:creator>
  <cp:lastModifiedBy>Pittman, Betsy</cp:lastModifiedBy>
  <cp:revision>3</cp:revision>
  <dcterms:created xsi:type="dcterms:W3CDTF">2025-05-11T14:57:42Z</dcterms:created>
  <dcterms:modified xsi:type="dcterms:W3CDTF">2025-05-22T14:25:37Z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0x010100DB6A6C9656B73645978A0A38F92DBC1A</vt:lpwstr>
  </property>
</Properties>
</file>