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5" r:id="rId4"/>
  </p:sldMasterIdLst>
  <p:notesMasterIdLst>
    <p:notesMasterId r:id="rId32"/>
  </p:notesMasterIdLst>
  <p:sldIdLst>
    <p:sldId id="356" r:id="rId5"/>
    <p:sldId id="380" r:id="rId6"/>
    <p:sldId id="351" r:id="rId7"/>
    <p:sldId id="383" r:id="rId8"/>
    <p:sldId id="350" r:id="rId9"/>
    <p:sldId id="257" r:id="rId10"/>
    <p:sldId id="390" r:id="rId11"/>
    <p:sldId id="358" r:id="rId12"/>
    <p:sldId id="284" r:id="rId13"/>
    <p:sldId id="387" r:id="rId14"/>
    <p:sldId id="385" r:id="rId15"/>
    <p:sldId id="377" r:id="rId16"/>
    <p:sldId id="376" r:id="rId17"/>
    <p:sldId id="364" r:id="rId18"/>
    <p:sldId id="357" r:id="rId19"/>
    <p:sldId id="389" r:id="rId20"/>
    <p:sldId id="388" r:id="rId21"/>
    <p:sldId id="366" r:id="rId22"/>
    <p:sldId id="360" r:id="rId23"/>
    <p:sldId id="381" r:id="rId24"/>
    <p:sldId id="362" r:id="rId25"/>
    <p:sldId id="368" r:id="rId26"/>
    <p:sldId id="370" r:id="rId27"/>
    <p:sldId id="371" r:id="rId28"/>
    <p:sldId id="373" r:id="rId29"/>
    <p:sldId id="391" r:id="rId30"/>
    <p:sldId id="347" r:id="rId3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5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57AB"/>
    <a:srgbClr val="FFA628"/>
    <a:srgbClr val="6CC358"/>
    <a:srgbClr val="C73497"/>
    <a:srgbClr val="57C7DD"/>
    <a:srgbClr val="FFFFFF"/>
    <a:srgbClr val="EDEFF7"/>
    <a:srgbClr val="D0D1D9"/>
    <a:srgbClr val="F6F9FF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586191-E4CC-2D5F-3453-EB5101CC8753}" v="181" dt="2025-06-12T18:50:36.870"/>
    <p1510:client id="{671DEB66-C112-419C-9F60-FD886E5DB8D1}" v="3" dt="2025-06-12T19:27:17.509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840"/>
        <p:guide orient="horz" pos="2568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A086365-1DE3-4206-8631-568DB8EFC2CA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67E557C-9E66-43F1-9F87-179A985BA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13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102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41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10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56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68DA3-05CE-C3DE-68B7-28F2E3D08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842001-E925-FA7E-4A0C-72FF81EF09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BF7B66-9A49-6A2C-1131-6423A3F4E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3647F-7588-01EE-0CBB-E013D3092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99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10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92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42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D0528-C13C-9414-87C5-55D630849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1A3ED0-70F1-C0CA-AB00-F606E5D5C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D5AAC2-5315-1EF1-0E67-146F42816D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A51DA-44F9-D68F-8321-32922D416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80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7001E-F771-952D-3B32-E26A42167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7E8EED-1029-B964-5775-A1418713B6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C1B925-2FB8-BC24-A0E8-374DC25F2F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4AFEE-1B26-AB7B-D71C-22D0C04BBA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6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99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81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B7427-6D67-0D2A-0256-EA0F49781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BD2E71-1650-D6A6-9248-4F088384E3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CEBDC1-4442-A0B1-6C11-401B5DAC0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F6610-0468-8026-3F52-A0B2395B75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2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pPr marL="181240" indent="-181240">
              <a:spcBef>
                <a:spcPts val="1269"/>
              </a:spcBef>
              <a:spcAft>
                <a:spcPts val="211"/>
              </a:spcAft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181240" indent="-18124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615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58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532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880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88C82-5AA3-E7F1-BFA3-F86FE83F3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2807A0-8201-DE7A-7AEF-5A51AC3CB6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2D2A84-9737-E845-E539-2381ADD94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BF067-2731-3BD5-1074-3A18BA892C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95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27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cap="all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8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00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95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84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DFD13-C10C-AC5D-D5ED-AA950BFAB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CE1135-A250-66D1-F47B-82B6541EA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739DE7-8E74-93F4-BA6E-9ECD77308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CE5F9-7EB4-A78A-3091-2A3E872B7B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01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90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16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F9512BDE-EEA0-404B-8D45-8AA93D61DABC}"/>
              </a:ext>
            </a:extLst>
          </p:cNvPr>
          <p:cNvSpPr/>
          <p:nvPr userDrawn="1"/>
        </p:nvSpPr>
        <p:spPr>
          <a:xfrm flipH="1">
            <a:off x="-1" y="4450188"/>
            <a:ext cx="12192000" cy="240781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E1223535-0F2F-6340-80B9-0B5D9364A13F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cap="all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358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8">
            <a:extLst>
              <a:ext uri="{FF2B5EF4-FFF2-40B4-BE49-F238E27FC236}">
                <a16:creationId xmlns:a16="http://schemas.microsoft.com/office/drawing/2014/main" id="{D8A19A74-FE0D-4975-5657-5362CEB4D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6117263" y="5090690"/>
            <a:ext cx="1807536" cy="17770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8CCA9-A930-4217-FC4B-419AD08ED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996913" y="2996911"/>
            <a:ext cx="6867747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25">
            <a:extLst>
              <a:ext uri="{FF2B5EF4-FFF2-40B4-BE49-F238E27FC236}">
                <a16:creationId xmlns:a16="http://schemas.microsoft.com/office/drawing/2014/main" id="{A5202170-963D-8D6D-EF61-11B291827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0" y="-8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A71B5EB-558B-B072-1FF1-CDA55B10CC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1757" y="328860"/>
            <a:ext cx="6136643" cy="177706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Content Placeholder 20">
            <a:extLst>
              <a:ext uri="{FF2B5EF4-FFF2-40B4-BE49-F238E27FC236}">
                <a16:creationId xmlns:a16="http://schemas.microsoft.com/office/drawing/2014/main" id="{B84F4814-519C-86D2-1886-90E0A98968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71204" y="2282999"/>
            <a:ext cx="6136643" cy="3685507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800"/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600"/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400"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5A36A3E-F1BF-A2FC-E9BF-616718E65B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4800" y="0"/>
            <a:ext cx="4267200" cy="6858000"/>
          </a:xfrm>
          <a:solidFill>
            <a:schemeClr val="accent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769D9C9-E3F7-6719-75F2-AA70DF83E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83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">
            <a:extLst>
              <a:ext uri="{FF2B5EF4-FFF2-40B4-BE49-F238E27FC236}">
                <a16:creationId xmlns:a16="http://schemas.microsoft.com/office/drawing/2014/main" id="{2773E1D8-C87F-EE46-8284-575DCA498E8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343884"/>
            <a:ext cx="10058400" cy="3760891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429A40D-770E-C144-A5B5-6A4442C09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1289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2407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id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202A34A5-A029-A246-82C6-D288185EB396}"/>
              </a:ext>
            </a:extLst>
          </p:cNvPr>
          <p:cNvSpPr/>
          <p:nvPr userDrawn="1"/>
        </p:nvSpPr>
        <p:spPr>
          <a:xfrm flipH="1">
            <a:off x="0" y="0"/>
            <a:ext cx="3351057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2773E1D8-C87F-EE46-8284-575DCA498E8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97280" y="2459736"/>
            <a:ext cx="9912096" cy="3760891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add video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429A40D-770E-C144-A5B5-6A4442C09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1289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4583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35FB147F-5DC4-B24C-B8CB-D3DA74290381}"/>
              </a:ext>
            </a:extLst>
          </p:cNvPr>
          <p:cNvSpPr/>
          <p:nvPr userDrawn="1"/>
        </p:nvSpPr>
        <p:spPr>
          <a:xfrm>
            <a:off x="1" y="3429000"/>
            <a:ext cx="12192000" cy="3429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A400A9BD-AA60-E24D-9FC2-722758C8C933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B9308E97-4F89-394E-856A-5B4EFCB2E7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7279" y="2163331"/>
            <a:ext cx="2919413" cy="2919413"/>
          </a:xfr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A50BECA0-8817-964B-AEDB-A45669684C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9186" y="2163331"/>
            <a:ext cx="2919413" cy="2919413"/>
          </a:xfr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EF399F4D-B67A-4C4B-BCF3-36FE110603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1093" y="2163331"/>
            <a:ext cx="2919413" cy="2919413"/>
          </a:xfr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08305C84-E25F-EC49-8F2B-4C0181FD3AB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Name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57A1FCE-E6BF-3747-9D43-42DBA6656EC0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666773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Name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B4B74C8-96E7-684F-91B9-8CE56CD10F1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236267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Name Goes Here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D522564E-B348-544F-A8E5-CFCAFA48B5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1268337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8890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05BFC727-5650-B049-AA2A-2511C08FB35B}"/>
              </a:ext>
            </a:extLst>
          </p:cNvPr>
          <p:cNvSpPr/>
          <p:nvPr userDrawn="1"/>
        </p:nvSpPr>
        <p:spPr>
          <a:xfrm flipH="1">
            <a:off x="0" y="0"/>
            <a:ext cx="1195754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E700C598-C823-744D-BE16-5114B7625057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1BED569-C9C5-8F4D-A42A-ED4914579D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4550" y="633875"/>
            <a:ext cx="5632450" cy="5591175"/>
          </a:xfrm>
          <a:solidFill>
            <a:schemeClr val="tx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CB6E588-2EB7-9A41-A93A-7757596EF9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0"/>
            <a:ext cx="4157296" cy="1292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6C0FE70-F6BB-3D40-AD3C-E704CABE4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281657"/>
            <a:ext cx="4157296" cy="3633471"/>
          </a:xfrm>
        </p:spPr>
        <p:txBody>
          <a:bodyPr>
            <a:normAutofit/>
          </a:bodyPr>
          <a:lstStyle>
            <a:lvl1pPr marL="0" indent="0">
              <a:buClr>
                <a:schemeClr val="tx1"/>
              </a:buClr>
              <a:buNone/>
              <a:defRPr sz="1600">
                <a:solidFill>
                  <a:schemeClr val="tx1"/>
                </a:solidFill>
              </a:defRPr>
            </a:lvl1pPr>
            <a:lvl2pPr marL="201168" indent="0">
              <a:buClr>
                <a:schemeClr val="tx1"/>
              </a:buClr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38404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3pPr>
            <a:lvl4pPr marL="56692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4pPr>
            <a:lvl5pPr marL="74980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171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noProof="0" smtClean="0"/>
              <a:t>6/16/2025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0AB10FFC-D586-994D-8D3D-F4042255CB72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C7B0C08A-E831-D242-B2CE-2DEB004F982F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5C2191-88F7-4148-96FD-E129F707E038}"/>
              </a:ext>
            </a:extLst>
          </p:cNvPr>
          <p:cNvCxnSpPr/>
          <p:nvPr userDrawn="1"/>
        </p:nvCxnSpPr>
        <p:spPr>
          <a:xfrm>
            <a:off x="6818393" y="999565"/>
            <a:ext cx="0" cy="48588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1FB2196-E251-5A40-86F7-6092CEBFA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3135207"/>
            <a:ext cx="5460992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4800" cap="all" baseline="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FACD1B-0D9C-A547-98A0-D66C341D3D7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540794" y="831286"/>
            <a:ext cx="4016206" cy="519542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068" indent="-342900">
              <a:buClr>
                <a:schemeClr val="tx1"/>
              </a:buClr>
              <a:buFont typeface="+mj-lt"/>
              <a:buAutoNum type="arabicPeriod"/>
              <a:defRPr sz="1400"/>
            </a:lvl2pPr>
            <a:lvl3pPr marL="612648" indent="-228600">
              <a:buClr>
                <a:schemeClr val="tx1"/>
              </a:buClr>
              <a:buFont typeface="+mj-lt"/>
              <a:buAutoNum type="arabicPeriod"/>
              <a:defRPr sz="1100"/>
            </a:lvl3pPr>
            <a:lvl4pPr marL="795528" indent="-228600">
              <a:buClr>
                <a:schemeClr val="tx1"/>
              </a:buClr>
              <a:buFont typeface="+mj-lt"/>
              <a:buAutoNum type="arabicPeriod"/>
              <a:defRPr sz="1100"/>
            </a:lvl4pPr>
            <a:lvl5pPr marL="978408" indent="-228600">
              <a:buClr>
                <a:schemeClr val="tx1"/>
              </a:buClr>
              <a:buFont typeface="+mj-lt"/>
              <a:buAutoNum type="arabicPeriod"/>
              <a:defRPr sz="1100"/>
            </a:lvl5pPr>
          </a:lstStyle>
          <a:p>
            <a:pPr lvl="0"/>
            <a:r>
              <a:rPr lang="en-US" noProof="0"/>
              <a:t>Quote Goes Here</a:t>
            </a:r>
          </a:p>
        </p:txBody>
      </p:sp>
    </p:spTree>
    <p:extLst>
      <p:ext uri="{BB962C8B-B14F-4D97-AF65-F5344CB8AC3E}">
        <p14:creationId xmlns:p14="http://schemas.microsoft.com/office/powerpoint/2010/main" val="4184935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noProof="0" smtClean="0"/>
              <a:t>6/16/2025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AA314B25-B4AF-394E-BBDA-7E6BAD315F39}"/>
              </a:ext>
            </a:extLst>
          </p:cNvPr>
          <p:cNvSpPr/>
          <p:nvPr userDrawn="1"/>
        </p:nvSpPr>
        <p:spPr>
          <a:xfrm>
            <a:off x="3351057" y="0"/>
            <a:ext cx="8840943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737575EF-0D14-6140-A91B-260C9C9DFE4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2544261-8049-494B-A93D-BDFF1BB84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3135207"/>
            <a:ext cx="4886854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all" baseline="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214786D-83EE-814C-A5E4-D0EC7D29D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5829" y="633875"/>
            <a:ext cx="5981171" cy="5590250"/>
          </a:xfrm>
        </p:spPr>
        <p:txBody>
          <a:bodyPr anchor="ctr">
            <a:normAutofit/>
          </a:bodyPr>
          <a:lstStyle>
            <a:lvl1pPr marL="342900" indent="-3429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068" indent="-3429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2pPr>
            <a:lvl3pPr marL="612648" indent="-2286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3pPr>
            <a:lvl4pPr marL="795528" indent="-2286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4pPr>
            <a:lvl5pPr marL="978408" indent="-2286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918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2E148DD3-DD87-154B-80B4-2421965D3C83}"/>
              </a:ext>
            </a:extLst>
          </p:cNvPr>
          <p:cNvSpPr/>
          <p:nvPr userDrawn="1"/>
        </p:nvSpPr>
        <p:spPr>
          <a:xfrm>
            <a:off x="1" y="1714500"/>
            <a:ext cx="12192000" cy="3429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742E4732-0E8F-7B46-BD08-0F2EE0DA8786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E73F81A-7260-5C4F-A7FF-CA2CC731B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3870" y="1283833"/>
            <a:ext cx="571181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CD13CD4-3E4F-2E41-ACF4-2446257D2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3870" y="2286000"/>
            <a:ext cx="5711810" cy="3630168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8E69886-8907-DB47-87C2-0621AF156D9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5170" y="630936"/>
            <a:ext cx="4589130" cy="5586984"/>
          </a:xfrm>
          <a:solidFill>
            <a:srgbClr val="EDEFF7"/>
          </a:solidFill>
        </p:spPr>
        <p:txBody>
          <a:bodyPr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6310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9C88DF2D-0421-A94C-82C1-867E1E5E4907}"/>
              </a:ext>
            </a:extLst>
          </p:cNvPr>
          <p:cNvSpPr/>
          <p:nvPr userDrawn="1"/>
        </p:nvSpPr>
        <p:spPr>
          <a:xfrm>
            <a:off x="10993582" y="0"/>
            <a:ext cx="119841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334D05A3-7A20-9447-8D39-F2980D85413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634999" y="3927894"/>
            <a:ext cx="10922000" cy="2326856"/>
          </a:xfrm>
          <a:prstGeom prst="rect">
            <a:avLst/>
          </a:prstGeom>
          <a:solidFill>
            <a:srgbClr val="F6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35001" y="630936"/>
            <a:ext cx="10921998" cy="3294019"/>
          </a:xfrm>
          <a:solidFill>
            <a:schemeClr val="bg1"/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298078"/>
            <a:ext cx="10113645" cy="743682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213716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638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1552108B-1F90-0044-A7D4-0956E919F29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noProof="0" smtClean="0"/>
              <a:t>6/16/2025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9436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93" r:id="rId3"/>
    <p:sldLayoutId id="2147483688" r:id="rId4"/>
    <p:sldLayoutId id="2147483692" r:id="rId5"/>
    <p:sldLayoutId id="2147483691" r:id="rId6"/>
    <p:sldLayoutId id="2147483690" r:id="rId7"/>
    <p:sldLayoutId id="2147483689" r:id="rId8"/>
    <p:sldLayoutId id="2147483683" r:id="rId9"/>
    <p:sldLayoutId id="2147483694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techsupport@uconn.edu" TargetMode="External"/><Relationship Id="rId4" Type="http://schemas.openxmlformats.org/officeDocument/2006/relationships/hyperlink" Target="https://techsupport.uconn.edu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www.pngall.com/play-button-png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7AEFB0-51F2-5449-996C-73382891D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5179534" cy="3566160"/>
          </a:xfrm>
        </p:spPr>
        <p:txBody>
          <a:bodyPr anchor="b">
            <a:normAutofit/>
          </a:bodyPr>
          <a:lstStyle/>
          <a:p>
            <a:r>
              <a:rPr lang="en-US" sz="6000"/>
              <a:t>Kuali Build</a:t>
            </a:r>
            <a:br>
              <a:rPr lang="en-US" sz="6000"/>
            </a:br>
            <a:r>
              <a:rPr lang="en-US" sz="3600"/>
              <a:t>Essentials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0F6D6CF-8D73-6643-A348-53AAE29FD1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Jessica Henderson</a:t>
            </a:r>
          </a:p>
          <a:p>
            <a:r>
              <a:rPr lang="en-US"/>
              <a:t>Jordan Gardiner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09C780CE-8C54-48A3-BDFB-269FD35E3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74868" y="627147"/>
            <a:ext cx="4589005" cy="560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96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747434-83FE-37C8-EA04-9ABF7CEBF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1091110" cy="1289304"/>
          </a:xfrm>
        </p:spPr>
        <p:txBody>
          <a:bodyPr/>
          <a:lstStyle/>
          <a:p>
            <a:r>
              <a:rPr lang="en-US"/>
              <a:t>Data Lookup (Single Item) </a:t>
            </a:r>
            <a:br>
              <a:rPr lang="en-US"/>
            </a:br>
            <a:r>
              <a:rPr lang="en-US"/>
              <a:t>Gadget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33D260-33D0-2D05-6A8A-43FDF018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754851" y="3340314"/>
            <a:ext cx="263589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/>
              <a:t>Auto-populate form submitters contact information!! </a:t>
            </a:r>
          </a:p>
        </p:txBody>
      </p:sp>
      <p:pic>
        <p:nvPicPr>
          <p:cNvPr id="4" name="Picture 3" descr="Data look-up single item using data source of LDAP and the meta data field &quot;created by&quot; allows the form to be prepopulated with information about the submitter.">
            <a:extLst>
              <a:ext uri="{FF2B5EF4-FFF2-40B4-BE49-F238E27FC236}">
                <a16:creationId xmlns:a16="http://schemas.microsoft.com/office/drawing/2014/main" id="{93D58D5E-F218-BC3C-5527-19CEB7C2D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365" y="664709"/>
            <a:ext cx="4577443" cy="5452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EB42CF-0310-258C-B8D3-90DFB49A71B2}"/>
              </a:ext>
            </a:extLst>
          </p:cNvPr>
          <p:cNvSpPr txBox="1"/>
          <p:nvPr/>
        </p:nvSpPr>
        <p:spPr>
          <a:xfrm>
            <a:off x="1115582" y="5743392"/>
            <a:ext cx="541931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/>
              <a:t>Auto-populate contact info based on your NetID</a:t>
            </a:r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4C9155E-FF5A-8692-573A-5C595272C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1884" y="5829377"/>
            <a:ext cx="585014" cy="17073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7A89482E-3420-7DC5-966D-51A7DB376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49328" y="2333414"/>
            <a:ext cx="3907883" cy="2985051"/>
          </a:xfrm>
          <a:prstGeom prst="irregularSeal1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89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oggle on auto filled gadgets to drag and drop multiple other peices of data. ">
            <a:extLst>
              <a:ext uri="{FF2B5EF4-FFF2-40B4-BE49-F238E27FC236}">
                <a16:creationId xmlns:a16="http://schemas.microsoft.com/office/drawing/2014/main" id="{4AA3E3F4-3C6F-6BFE-4413-D87B1868C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2692" y="624237"/>
            <a:ext cx="10868170" cy="5583510"/>
          </a:xfrm>
        </p:spPr>
      </p:pic>
      <p:sp>
        <p:nvSpPr>
          <p:cNvPr id="8" name="Title 7" descr="Toggle on auto filled gadgets setting with data lookup - single item gadget">
            <a:extLst>
              <a:ext uri="{FF2B5EF4-FFF2-40B4-BE49-F238E27FC236}">
                <a16:creationId xmlns:a16="http://schemas.microsoft.com/office/drawing/2014/main" id="{24C14885-3657-EB5B-F399-3D3483080D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14715" y="3557459"/>
            <a:ext cx="6330777" cy="1573427"/>
          </a:xfrm>
          <a:prstGeom prst="doubleWave">
            <a:avLst/>
          </a:prstGeom>
          <a:solidFill>
            <a:schemeClr val="accent1"/>
          </a:solidFill>
          <a:ln w="15875" cap="flat" cmpd="sng" algn="ctr">
            <a:solidFill>
              <a:schemeClr val="accent1">
                <a:shade val="15000"/>
              </a:schemeClr>
            </a:solidFill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schemeClr val="bg1">
                    <a:lumMod val="49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 </a:t>
            </a:r>
            <a:r>
              <a:rPr kumimoji="0" lang="en-US" sz="2000" b="1" i="1" u="none" strike="noStrike" kern="1200" cap="all" spc="0" normalizeH="0" baseline="0" noProof="0">
                <a:ln>
                  <a:noFill/>
                </a:ln>
                <a:solidFill>
                  <a:schemeClr val="bg1">
                    <a:lumMod val="49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'Add linked auto-filled gadgets setting'</a:t>
            </a:r>
            <a:br>
              <a:rPr kumimoji="0" lang="en-US" sz="2000" b="1" i="1" u="none" strike="noStrike" kern="1200" cap="all" spc="0" normalizeH="0" baseline="0" noProof="0">
                <a:ln>
                  <a:noFill/>
                </a:ln>
                <a:solidFill>
                  <a:schemeClr val="bg1">
                    <a:lumMod val="49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1" i="1" u="none" strike="noStrike" kern="1200" cap="all" spc="0" normalizeH="0" baseline="0" noProof="0">
                <a:ln>
                  <a:noFill/>
                </a:ln>
                <a:solidFill>
                  <a:schemeClr val="bg1">
                    <a:lumMod val="49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data lookup (single item) gadget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49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69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B31C4-66FB-A7C1-C064-EBBF150E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03" y="740440"/>
            <a:ext cx="9634236" cy="587584"/>
          </a:xfrm>
        </p:spPr>
        <p:txBody>
          <a:bodyPr>
            <a:normAutofit/>
          </a:bodyPr>
          <a:lstStyle/>
          <a:p>
            <a:r>
              <a:rPr lang="en-US"/>
              <a:t>Data Lookup (Single Item): Prepopulate Your Form</a:t>
            </a:r>
          </a:p>
        </p:txBody>
      </p:sp>
      <p:pic>
        <p:nvPicPr>
          <p:cNvPr id="6" name="2025-05-20_15-20-59">
            <a:hlinkClick r:id="" action="ppaction://media"/>
            <a:extLst>
              <a:ext uri="{FF2B5EF4-FFF2-40B4-BE49-F238E27FC236}">
                <a16:creationId xmlns:a16="http://schemas.microsoft.com/office/drawing/2014/main" id="{F2CE57C1-BB70-57A9-F9E0-8B184B744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462" y="1383973"/>
            <a:ext cx="97536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1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9CA5D-3CA9-2FA6-EC0C-B870B6A4F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11372E1-AF88-B66E-EF1D-172C0CB8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0"/>
            <a:ext cx="4157296" cy="1292750"/>
          </a:xfrm>
        </p:spPr>
        <p:txBody>
          <a:bodyPr anchor="ctr">
            <a:normAutofit/>
          </a:bodyPr>
          <a:lstStyle/>
          <a:p>
            <a:r>
              <a:rPr lang="en-US"/>
              <a:t>Data look-up (List)</a:t>
            </a:r>
          </a:p>
        </p:txBody>
      </p:sp>
      <p:pic>
        <p:nvPicPr>
          <p:cNvPr id="14" name="Picture Placeholder 13" descr="A common data lookup list is the university department list ">
            <a:extLst>
              <a:ext uri="{FF2B5EF4-FFF2-40B4-BE49-F238E27FC236}">
                <a16:creationId xmlns:a16="http://schemas.microsoft.com/office/drawing/2014/main" id="{F8A07E15-FDC5-FD7D-14BB-883C3A4547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2202" r="-208" b="652"/>
          <a:stretch>
            <a:fillRect/>
          </a:stretch>
        </p:blipFill>
        <p:spPr>
          <a:xfrm>
            <a:off x="5947996" y="2040644"/>
            <a:ext cx="5644188" cy="3393509"/>
          </a:xfrm>
          <a:noFill/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37772B9-0A4F-CD31-6ABA-E7D52D86A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246488"/>
            <a:ext cx="4696557" cy="3668640"/>
          </a:xfrm>
        </p:spPr>
        <p:txBody>
          <a:bodyPr vert="horz" lIns="0" tIns="45720" rIns="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Data lookup (list)</a:t>
            </a:r>
            <a:r>
              <a:rPr lang="en-US" sz="2000"/>
              <a:t> – Select a single item from a dropdown menu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486410" lvl="1" indent="-285750">
              <a:buFont typeface="Courier New" panose="020B0604020202020204" pitchFamily="34" charset="0"/>
              <a:buChar char="o"/>
            </a:pPr>
            <a:r>
              <a:rPr lang="en-US" sz="1800"/>
              <a:t>Select your source:</a:t>
            </a:r>
          </a:p>
          <a:p>
            <a:pPr marL="669290" lvl="2" indent="-285750">
              <a:buFont typeface="Wingdings" panose="020B0604020202020204" pitchFamily="34" charset="0"/>
              <a:buChar char="§"/>
            </a:pPr>
            <a:r>
              <a:rPr lang="en-US" sz="1800"/>
              <a:t>University Department List</a:t>
            </a:r>
          </a:p>
          <a:p>
            <a:pPr marL="669290" lvl="2" indent="-285750">
              <a:buFont typeface="Wingdings" panose="020B0604020202020204" pitchFamily="34" charset="0"/>
              <a:buChar char="§"/>
            </a:pPr>
            <a:r>
              <a:rPr lang="en-US" sz="1800"/>
              <a:t>Another Kuali Build app (Data Sharing) </a:t>
            </a:r>
          </a:p>
          <a:p>
            <a:pPr marL="669290" lvl="2" indent="-285750">
              <a:buFont typeface="Wingdings" panose="020B0604020202020204" pitchFamily="34" charset="0"/>
              <a:buChar char="§"/>
            </a:pPr>
            <a:r>
              <a:rPr lang="en-US" sz="1800"/>
              <a:t>Other</a:t>
            </a:r>
          </a:p>
          <a:p>
            <a:pPr marL="486410" lvl="1" indent="-285750">
              <a:buFont typeface="Courier New" panose="020B0604020202020204" pitchFamily="34" charset="0"/>
              <a:buChar char="o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D34775-E0BD-8042-D09B-02B21CCC2952}"/>
              </a:ext>
            </a:extLst>
          </p:cNvPr>
          <p:cNvSpPr txBox="1"/>
          <p:nvPr/>
        </p:nvSpPr>
        <p:spPr>
          <a:xfrm>
            <a:off x="5943600" y="5545014"/>
            <a:ext cx="48064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Select Department from list</a:t>
            </a:r>
          </a:p>
        </p:txBody>
      </p:sp>
    </p:spTree>
    <p:extLst>
      <p:ext uri="{BB962C8B-B14F-4D97-AF65-F5344CB8AC3E}">
        <p14:creationId xmlns:p14="http://schemas.microsoft.com/office/powerpoint/2010/main" val="3747406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7805A-FD66-20D2-60E7-AF042E3D7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642" y="925785"/>
            <a:ext cx="8365038" cy="781509"/>
          </a:xfrm>
        </p:spPr>
        <p:txBody>
          <a:bodyPr/>
          <a:lstStyle/>
          <a:p>
            <a:r>
              <a:rPr lang="en-US"/>
              <a:t>CONDITIONAL PERMISSIONS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1A01CDA-58E4-8DD0-DC9D-395DC6335E76}"/>
              </a:ext>
            </a:extLst>
          </p:cNvPr>
          <p:cNvSpPr txBox="1"/>
          <p:nvPr/>
        </p:nvSpPr>
        <p:spPr>
          <a:xfrm>
            <a:off x="2790093" y="1582616"/>
            <a:ext cx="872196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/>
              <a:t>Allows workflow participants access to specific records in the Documents List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5DF6BD-D93F-DA07-6461-1E6CFA313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70" y="800501"/>
            <a:ext cx="1529471" cy="1154745"/>
          </a:xfrm>
          <a:prstGeom prst="rect">
            <a:avLst/>
          </a:prstGeom>
        </p:spPr>
      </p:pic>
      <p:pic>
        <p:nvPicPr>
          <p:cNvPr id="5" name="Content Placeholder 4" descr="Conditional Permissions grant access to a record, based on what is filled out in the form.">
            <a:extLst>
              <a:ext uri="{FF2B5EF4-FFF2-40B4-BE49-F238E27FC236}">
                <a16:creationId xmlns:a16="http://schemas.microsoft.com/office/drawing/2014/main" id="{AD435FD6-09A3-77B1-862D-95BB4146CD6F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4"/>
          <a:stretch>
            <a:fillRect/>
          </a:stretch>
        </p:blipFill>
        <p:spPr>
          <a:xfrm>
            <a:off x="842318" y="2531439"/>
            <a:ext cx="4589130" cy="2105106"/>
          </a:xfr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7D54D671-5849-2350-0735-75A91971B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4248475" y="3077093"/>
            <a:ext cx="343825" cy="2543447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You can choose to &quot;add a condition&quot; to configure this setting.">
            <a:extLst>
              <a:ext uri="{FF2B5EF4-FFF2-40B4-BE49-F238E27FC236}">
                <a16:creationId xmlns:a16="http://schemas.microsoft.com/office/drawing/2014/main" id="{7C3FCDC9-2F4E-354A-DEB8-9896F8C0A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314" y="2267469"/>
            <a:ext cx="2291733" cy="3827213"/>
          </a:xfrm>
          <a:prstGeom prst="rect">
            <a:avLst/>
          </a:prstGeom>
        </p:spPr>
      </p:pic>
      <p:pic>
        <p:nvPicPr>
          <p:cNvPr id="12" name="Picture 11" descr="Conditional Permissions is granted by the permission named &quot;Assess the documents list&quot;">
            <a:extLst>
              <a:ext uri="{FF2B5EF4-FFF2-40B4-BE49-F238E27FC236}">
                <a16:creationId xmlns:a16="http://schemas.microsoft.com/office/drawing/2014/main" id="{1BF97018-FE9A-BC59-7FAC-BA0E98BB9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0000">
            <a:off x="8378825" y="2993655"/>
            <a:ext cx="2577116" cy="175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45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315CB-4159-D143-66CB-A61A3671E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495" y="671146"/>
            <a:ext cx="1996106" cy="1345301"/>
          </a:xfrm>
        </p:spPr>
        <p:txBody>
          <a:bodyPr anchor="ctr">
            <a:normAutofit/>
          </a:bodyPr>
          <a:lstStyle/>
          <a:p>
            <a:r>
              <a:rPr lang="en-US" sz="3600" b="1"/>
              <a:t>TESTING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E5F0BEE-0B9B-6B90-C55F-51616E98D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685" y="2782799"/>
            <a:ext cx="2425200" cy="3191847"/>
          </a:xfrm>
        </p:spPr>
        <p:txBody>
          <a:bodyPr vert="horz" lIns="0" tIns="45720" rIns="0" bIns="45720" rtlCol="0" anchor="t">
            <a:normAutofit/>
          </a:bodyPr>
          <a:lstStyle/>
          <a:p>
            <a:pPr marL="285750" indent="-285750">
              <a:buFont typeface="Wingdings" panose="020F0502020204030204" pitchFamily="34" charset="0"/>
              <a:buChar char="ü"/>
            </a:pPr>
            <a:r>
              <a:rPr lang="en-US">
                <a:ea typeface="+mn-lt"/>
                <a:cs typeface="+mn-lt"/>
              </a:rPr>
              <a:t>Use Form Preview</a:t>
            </a:r>
            <a:endParaRPr lang="en-US"/>
          </a:p>
          <a:p>
            <a:pPr marL="285750" indent="-285750">
              <a:buFont typeface="Wingdings" panose="020F0502020204030204" pitchFamily="34" charset="0"/>
              <a:buChar char="ü"/>
            </a:pPr>
            <a:r>
              <a:rPr lang="en-US">
                <a:ea typeface="+mn-lt"/>
                <a:cs typeface="+mn-lt"/>
              </a:rPr>
              <a:t>Use the simulator – no data, no emails</a:t>
            </a:r>
            <a:endParaRPr lang="en-US"/>
          </a:p>
          <a:p>
            <a:pPr marL="285750" indent="-285750">
              <a:buFont typeface="Wingdings" panose="020F0502020204030204" pitchFamily="34" charset="0"/>
              <a:buChar char="ü"/>
            </a:pPr>
            <a:r>
              <a:rPr lang="en-US">
                <a:ea typeface="+mn-lt"/>
                <a:cs typeface="+mn-lt"/>
              </a:rPr>
              <a:t>Share with a small test group &amp; test</a:t>
            </a:r>
            <a:endParaRPr lang="en-US"/>
          </a:p>
          <a:p>
            <a:pPr marL="285750" indent="-285750">
              <a:buFont typeface="Wingdings" panose="020F0502020204030204" pitchFamily="34" charset="0"/>
              <a:buChar char="ü"/>
            </a:pPr>
            <a:r>
              <a:rPr lang="en-US">
                <a:ea typeface="+mn-lt"/>
                <a:cs typeface="+mn-lt"/>
              </a:rPr>
              <a:t>Any integrations</a:t>
            </a:r>
            <a:endParaRPr lang="en-US"/>
          </a:p>
          <a:p>
            <a:pPr marL="285750" indent="-285750">
              <a:buFont typeface="Wingdings" panose="020F0502020204030204" pitchFamily="34" charset="0"/>
              <a:buChar char="ü"/>
            </a:pPr>
            <a:r>
              <a:rPr lang="en-US">
                <a:ea typeface="+mn-lt"/>
                <a:cs typeface="+mn-lt"/>
              </a:rPr>
              <a:t>Gather feedback, tweak before rollout</a:t>
            </a:r>
            <a:endParaRPr lang="en-US"/>
          </a:p>
        </p:txBody>
      </p:sp>
      <p:pic>
        <p:nvPicPr>
          <p:cNvPr id="4" name="Picture 3" descr="Test Icon Png">
            <a:extLst>
              <a:ext uri="{FF2B5EF4-FFF2-40B4-BE49-F238E27FC236}">
                <a16:creationId xmlns:a16="http://schemas.microsoft.com/office/drawing/2014/main" id="{DFFF137D-3C28-71AD-F536-BC1C2E6D3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80000">
            <a:off x="993129" y="851125"/>
            <a:ext cx="1835450" cy="1878340"/>
          </a:xfrm>
          <a:prstGeom prst="rect">
            <a:avLst/>
          </a:prstGeom>
        </p:spPr>
      </p:pic>
      <p:pic>
        <p:nvPicPr>
          <p:cNvPr id="7" name="Picture 6" descr="The workflow simulator is a great tool to use to test out your configured workflow. People will not be emailed, and no data will be changed. ">
            <a:extLst>
              <a:ext uri="{FF2B5EF4-FFF2-40B4-BE49-F238E27FC236}">
                <a16:creationId xmlns:a16="http://schemas.microsoft.com/office/drawing/2014/main" id="{D2DB9B99-9D29-653A-2DC0-B0BCF6843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229" y="1863383"/>
            <a:ext cx="7810500" cy="3940024"/>
          </a:xfrm>
          <a:prstGeom prst="rect">
            <a:avLst/>
          </a:prstGeom>
        </p:spPr>
      </p:pic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7DC1D05A-3D32-062F-744F-02171EDF6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60000">
            <a:off x="9323917" y="4783666"/>
            <a:ext cx="1217083" cy="1005416"/>
          </a:xfrm>
          <a:prstGeom prst="irregularSeal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24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424291-6DB2-5D0F-3EB1-A8907B92A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91" y="1469686"/>
            <a:ext cx="9936104" cy="1289304"/>
          </a:xfrm>
        </p:spPr>
        <p:txBody>
          <a:bodyPr/>
          <a:lstStyle/>
          <a:p>
            <a:r>
              <a:rPr lang="en-US" b="1"/>
              <a:t>Always set your app permissions!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B9A83C-A1FB-15B4-33E4-589CC5306F13}"/>
              </a:ext>
            </a:extLst>
          </p:cNvPr>
          <p:cNvSpPr txBox="1"/>
          <p:nvPr/>
        </p:nvSpPr>
        <p:spPr>
          <a:xfrm>
            <a:off x="1011245" y="4038832"/>
            <a:ext cx="4912845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+mn-lt"/>
                <a:cs typeface="+mn-lt"/>
              </a:rPr>
              <a:t>●</a:t>
            </a:r>
            <a:r>
              <a:rPr lang="en-US" b="1">
                <a:ea typeface="+mn-lt"/>
                <a:cs typeface="+mn-lt"/>
              </a:rPr>
              <a:t>Permission Options</a:t>
            </a:r>
            <a:endParaRPr lang="en-US" b="1"/>
          </a:p>
          <a:p>
            <a:r>
              <a:rPr lang="en-US" sz="1400">
                <a:ea typeface="+mn-lt"/>
                <a:cs typeface="+mn-lt"/>
              </a:rPr>
              <a:t>○ Administer, design, and publish</a:t>
            </a:r>
            <a:endParaRPr lang="en-US" sz="1400"/>
          </a:p>
          <a:p>
            <a:r>
              <a:rPr lang="en-US" sz="1400">
                <a:ea typeface="+mn-lt"/>
                <a:cs typeface="+mn-lt"/>
              </a:rPr>
              <a:t>○ Create documents</a:t>
            </a:r>
            <a:endParaRPr lang="en-US" sz="1400"/>
          </a:p>
          <a:p>
            <a:r>
              <a:rPr lang="en-US" sz="1400">
                <a:ea typeface="+mn-lt"/>
                <a:cs typeface="+mn-lt"/>
              </a:rPr>
              <a:t>○ Read documents</a:t>
            </a:r>
            <a:endParaRPr lang="en-US" sz="1400"/>
          </a:p>
          <a:p>
            <a:r>
              <a:rPr lang="en-US" sz="1400">
                <a:ea typeface="+mn-lt"/>
                <a:cs typeface="+mn-lt"/>
              </a:rPr>
              <a:t>○ Access the document list (*Conditional Permissions)</a:t>
            </a:r>
            <a:endParaRPr lang="en-US" sz="1400"/>
          </a:p>
          <a:p>
            <a:r>
              <a:rPr lang="en-US" sz="1400">
                <a:ea typeface="+mn-lt"/>
                <a:cs typeface="+mn-lt"/>
              </a:rPr>
              <a:t>○ Update documents</a:t>
            </a:r>
            <a:endParaRPr lang="en-US" sz="1400"/>
          </a:p>
          <a:p>
            <a:r>
              <a:rPr lang="en-US" sz="1400">
                <a:ea typeface="+mn-lt"/>
                <a:cs typeface="+mn-lt"/>
              </a:rPr>
              <a:t>○ Delete documents</a:t>
            </a:r>
            <a:endParaRPr lang="en-US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3F214D-5FFC-7D1F-A540-5A785C505663}"/>
              </a:ext>
            </a:extLst>
          </p:cNvPr>
          <p:cNvSpPr txBox="1"/>
          <p:nvPr/>
        </p:nvSpPr>
        <p:spPr>
          <a:xfrm>
            <a:off x="6747670" y="4036299"/>
            <a:ext cx="4809364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Roles</a:t>
            </a:r>
            <a:endParaRPr lang="en-US" b="1"/>
          </a:p>
          <a:p>
            <a:r>
              <a:rPr lang="en-US" sz="1600">
                <a:ea typeface="+mn-lt"/>
                <a:cs typeface="+mn-lt"/>
              </a:rPr>
              <a:t>● App Admins</a:t>
            </a:r>
            <a:endParaRPr lang="en-US" sz="1200"/>
          </a:p>
          <a:p>
            <a:r>
              <a:rPr lang="en-US" sz="1600">
                <a:ea typeface="+mn-lt"/>
                <a:cs typeface="+mn-lt"/>
              </a:rPr>
              <a:t>● All Authenticated Users </a:t>
            </a:r>
            <a:endParaRPr lang="en-US" sz="1200">
              <a:ea typeface="+mn-lt"/>
              <a:cs typeface="+mn-lt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1200">
                <a:ea typeface="+mn-lt"/>
                <a:cs typeface="+mn-lt"/>
              </a:rPr>
              <a:t>Applies to all users in the system with an active NetID</a:t>
            </a:r>
            <a:endParaRPr lang="en-US" sz="1200"/>
          </a:p>
          <a:p>
            <a:r>
              <a:rPr lang="en-US" sz="1600">
                <a:ea typeface="+mn-lt"/>
                <a:cs typeface="+mn-lt"/>
              </a:rPr>
              <a:t>● All Anonymous Users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200">
                <a:ea typeface="+mn-lt"/>
                <a:cs typeface="+mn-lt"/>
              </a:rPr>
              <a:t>Anyone can create documents</a:t>
            </a:r>
            <a:endParaRPr lang="en-US"/>
          </a:p>
          <a:p>
            <a:r>
              <a:rPr lang="en-US" sz="1600"/>
              <a:t>● Create your own custom role</a:t>
            </a:r>
            <a:endParaRPr lang="en-US" sz="1200"/>
          </a:p>
        </p:txBody>
      </p:sp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FD815D5C-B2ED-14D3-8421-3E16ED9BE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092" y="660449"/>
            <a:ext cx="4555251" cy="27850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441AC1-FC5F-B99B-4C0D-77C5F4EA47DC}"/>
              </a:ext>
            </a:extLst>
          </p:cNvPr>
          <p:cNvSpPr txBox="1"/>
          <p:nvPr/>
        </p:nvSpPr>
        <p:spPr>
          <a:xfrm>
            <a:off x="3728134" y="3572271"/>
            <a:ext cx="32740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accent2">
                    <a:lumMod val="49000"/>
                  </a:schemeClr>
                </a:solidFill>
              </a:rPr>
              <a:t>Assign Permissions to Roles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CDA089C-6C4F-3A04-9B59-F2D66AA73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51643" y="4038457"/>
            <a:ext cx="1088186" cy="226325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74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7BD48-EF16-64BF-330D-B7A136854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33AC-53FA-3D13-3473-08B873EB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254" y="863205"/>
            <a:ext cx="5711810" cy="1289304"/>
          </a:xfrm>
        </p:spPr>
        <p:txBody>
          <a:bodyPr/>
          <a:lstStyle/>
          <a:p>
            <a:r>
              <a:rPr lang="en-US" b="1" i="1"/>
              <a:t>APP PERMISSIONS REDESIGN</a:t>
            </a:r>
          </a:p>
        </p:txBody>
      </p:sp>
      <p:sp>
        <p:nvSpPr>
          <p:cNvPr id="3" name="Content Placeholder 2" descr="Add polic">
            <a:extLst>
              <a:ext uri="{FF2B5EF4-FFF2-40B4-BE49-F238E27FC236}">
                <a16:creationId xmlns:a16="http://schemas.microsoft.com/office/drawing/2014/main" id="{29B7E3D4-9DC9-6BF3-9912-77C737D38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3870" y="2286000"/>
            <a:ext cx="5711810" cy="3630168"/>
          </a:xfrm>
        </p:spPr>
        <p:txBody>
          <a:bodyPr vert="horz" lIns="0" tIns="45720" rIns="0" bIns="45720" rtlCol="0" anchor="t">
            <a:normAutofit/>
          </a:bodyPr>
          <a:lstStyle/>
          <a:p>
            <a:pPr marL="342900" indent="-342900">
              <a:buFont typeface="+mj-lt"/>
              <a:buAutoNum type="arabicPeriod"/>
            </a:pPr>
            <a:endParaRPr lang="en-US"/>
          </a:p>
          <a:p>
            <a:endParaRPr lang="en-US"/>
          </a:p>
        </p:txBody>
      </p:sp>
      <p:pic>
        <p:nvPicPr>
          <p:cNvPr id="132" name="Graphic 131">
            <a:extLst>
              <a:ext uri="{FF2B5EF4-FFF2-40B4-BE49-F238E27FC236}">
                <a16:creationId xmlns:a16="http://schemas.microsoft.com/office/drawing/2014/main" id="{0792CE78-2C0E-7D66-1D92-D7BA9CC74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74" y="2981714"/>
            <a:ext cx="1489085" cy="1384691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54C853FB-961D-99C4-3BC7-0E1196749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5187" y="2791644"/>
            <a:ext cx="26635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FF0000"/>
                </a:solidFill>
              </a:rPr>
              <a:t>Coming on June 9th!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233081-3342-4EED-7B3A-002C61F1B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826" y="1041912"/>
            <a:ext cx="1490511" cy="939595"/>
          </a:xfrm>
          <a:prstGeom prst="rect">
            <a:avLst/>
          </a:prstGeom>
        </p:spPr>
      </p:pic>
      <p:pic>
        <p:nvPicPr>
          <p:cNvPr id="4" name="Picture 3" descr="a new permissions design is being realeased on June 9th. ">
            <a:extLst>
              <a:ext uri="{FF2B5EF4-FFF2-40B4-BE49-F238E27FC236}">
                <a16:creationId xmlns:a16="http://schemas.microsoft.com/office/drawing/2014/main" id="{FED43B6B-1D61-40C4-B42F-9204316ED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1651" y="1843264"/>
            <a:ext cx="7382699" cy="3858214"/>
          </a:xfrm>
          <a:prstGeom prst="rect">
            <a:avLst/>
          </a:prstGeom>
        </p:spPr>
      </p:pic>
      <p:sp>
        <p:nvSpPr>
          <p:cNvPr id="6" name="TextBox 31">
            <a:extLst>
              <a:ext uri="{FF2B5EF4-FFF2-40B4-BE49-F238E27FC236}">
                <a16:creationId xmlns:a16="http://schemas.microsoft.com/office/drawing/2014/main" id="{ACBC59EC-4595-783F-6419-535AD522EF05}"/>
              </a:ext>
            </a:extLst>
          </p:cNvPr>
          <p:cNvSpPr txBox="1"/>
          <p:nvPr/>
        </p:nvSpPr>
        <p:spPr>
          <a:xfrm>
            <a:off x="3806936" y="5699596"/>
            <a:ext cx="7375838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>
                <a:latin typeface="Elephant"/>
              </a:rPr>
              <a:t>Add New 'Role</a:t>
            </a:r>
            <a:r>
              <a:rPr lang="en-US" sz="2200">
                <a:solidFill>
                  <a:srgbClr val="000000"/>
                </a:solidFill>
                <a:latin typeface="Elephant"/>
              </a:rPr>
              <a:t>' </a:t>
            </a:r>
            <a:r>
              <a:rPr lang="en-US" sz="2200" i="1">
                <a:solidFill>
                  <a:srgbClr val="FF0000"/>
                </a:solidFill>
                <a:latin typeface="Elephant"/>
              </a:rPr>
              <a:t>Now</a:t>
            </a:r>
            <a:r>
              <a:rPr lang="en-US" sz="2200">
                <a:solidFill>
                  <a:srgbClr val="FF0000"/>
                </a:solidFill>
                <a:latin typeface="Elephant"/>
              </a:rPr>
              <a:t>  </a:t>
            </a:r>
            <a:r>
              <a:rPr lang="en-US" sz="2200">
                <a:latin typeface="Elephant"/>
              </a:rPr>
              <a:t>Add 'Policy'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970560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70456-7CC8-1AA6-8B45-354721F29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 descr="sharks floating in the clouds">
            <a:extLst>
              <a:ext uri="{FF2B5EF4-FFF2-40B4-BE49-F238E27FC236}">
                <a16:creationId xmlns:a16="http://schemas.microsoft.com/office/drawing/2014/main" id="{B07284AB-DFB5-417D-FD2C-287CF94EFC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33" r="-1" b="-1"/>
          <a:stretch/>
        </p:blipFill>
        <p:spPr>
          <a:xfrm>
            <a:off x="5933731" y="661417"/>
            <a:ext cx="5632450" cy="5591175"/>
          </a:xfrm>
          <a:prstGeom prst="rect">
            <a:avLst/>
          </a:prstGeom>
          <a:noFill/>
        </p:spPr>
      </p:pic>
      <p:pic>
        <p:nvPicPr>
          <p:cNvPr id="2" name="Picture 1" descr="Groups are important for Kuali Build's structure, security and automation.">
            <a:extLst>
              <a:ext uri="{FF2B5EF4-FFF2-40B4-BE49-F238E27FC236}">
                <a16:creationId xmlns:a16="http://schemas.microsoft.com/office/drawing/2014/main" id="{D477E6D8-D97B-402F-7AF4-8D21BE90B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88" y="659176"/>
            <a:ext cx="5306460" cy="2500829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F500FCD-CF2E-6CBF-1DD6-FCA28F40C7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6950" y="2851150"/>
            <a:ext cx="4946650" cy="3054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Important for structure, security and automation</a:t>
            </a:r>
            <a:b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Custom Groups</a:t>
            </a:r>
          </a:p>
          <a:p>
            <a:pPr marL="200660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Tx/>
              <a:buFont typeface="Courier New" panose="020B0604020202020204" pitchFamily="34" charset="0"/>
              <a:buChar char="o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00660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Tx/>
              <a:buFont typeface="Courier New" panose="020B0604020202020204" pitchFamily="34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 in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Workflow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on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Forms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 Permissions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00660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Tx/>
              <a:buFont typeface="Courier New" panose="020B0604020202020204" pitchFamily="34" charset="0"/>
              <a:buChar char="o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00660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Tx/>
              <a:buFont typeface="Courier New" panose="020B0604020202020204" pitchFamily="34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Utilize delegated group administration</a:t>
            </a:r>
          </a:p>
          <a:p>
            <a:pPr marL="200660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Tx/>
              <a:buFont typeface="Courier New" panose="020B0604020202020204" pitchFamily="34" charset="0"/>
              <a:buChar char="o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00660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Tx/>
              <a:buFont typeface="Courier New" panose="020B0604020202020204" pitchFamily="34" charset="0"/>
              <a:buChar char="o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Define group membership and roles</a:t>
            </a:r>
          </a:p>
          <a:p>
            <a:pPr marL="200660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Tx/>
              <a:buFont typeface="Courier New" panose="020B0604020202020204" pitchFamily="34" charset="0"/>
              <a:buChar char="o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00660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00660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Tx/>
              <a:buFont typeface="Courier New" panose="020B0604020202020204" pitchFamily="34" charset="0"/>
              <a:buChar char="o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00660" marR="0" lvl="1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SzTx/>
              <a:buFont typeface="Courier New" panose="020B0604020202020204" pitchFamily="34" charset="0"/>
              <a:buChar char="o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291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1D7F3-22BE-3713-7EE2-A1A7FC4A3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</a:t>
            </a:r>
            <a:r>
              <a:rPr lang="en-US" b="1"/>
              <a:t>Groups</a:t>
            </a:r>
            <a:r>
              <a:rPr lang="en-US"/>
              <a:t> in Workflow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8FAD4-8187-E86D-352C-9E8A88BF5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56385" y="634097"/>
            <a:ext cx="4589130" cy="5586984"/>
          </a:xfrm>
        </p:spPr>
        <p:txBody>
          <a:bodyPr vert="horz" lIns="0" tIns="45720" rIns="0" bIns="45720" rtlCol="0" anchor="t">
            <a:normAutofit/>
          </a:bodyPr>
          <a:lstStyle/>
          <a:p>
            <a:pPr marL="342900" indent="-342900">
              <a:buFont typeface="Wingdings" panose="020F0502020204030204" pitchFamily="34" charset="0"/>
              <a:buChar char="q"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B25522-2999-BEDD-C4ED-375BDDEC2375}"/>
              </a:ext>
            </a:extLst>
          </p:cNvPr>
          <p:cNvSpPr txBox="1"/>
          <p:nvPr/>
        </p:nvSpPr>
        <p:spPr>
          <a:xfrm>
            <a:off x="782914" y="3280196"/>
            <a:ext cx="398318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Workflow automation assigns steps based on role associations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470BB11-08F9-0A43-FC8C-CAEFB5B33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9955" y="3277371"/>
            <a:ext cx="914400" cy="914400"/>
          </a:xfrm>
          <a:prstGeom prst="rect">
            <a:avLst/>
          </a:prstGeom>
        </p:spPr>
      </p:pic>
      <p:pic>
        <p:nvPicPr>
          <p:cNvPr id="6" name="Picture 5" descr="In this example, the approval step is routed to a custom group role named accounting applications - associate controller.">
            <a:extLst>
              <a:ext uri="{FF2B5EF4-FFF2-40B4-BE49-F238E27FC236}">
                <a16:creationId xmlns:a16="http://schemas.microsoft.com/office/drawing/2014/main" id="{3FBCC5A5-055D-4976-E5C7-F5949A578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282" y="2141691"/>
            <a:ext cx="6627395" cy="2877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BFFDE8-053D-8F68-11BC-2F9B2E80502C}"/>
              </a:ext>
            </a:extLst>
          </p:cNvPr>
          <p:cNvSpPr txBox="1"/>
          <p:nvPr/>
        </p:nvSpPr>
        <p:spPr>
          <a:xfrm>
            <a:off x="797169" y="4607169"/>
            <a:ext cx="397412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cap="all">
                <a:solidFill>
                  <a:srgbClr val="404040"/>
                </a:solidFill>
              </a:rPr>
              <a:t>dynamically route</a:t>
            </a:r>
            <a:r>
              <a:rPr lang="en-US" sz="1600" cap="all">
                <a:solidFill>
                  <a:srgbClr val="404040"/>
                </a:solidFill>
              </a:rPr>
              <a:t> approvals to people or groups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695166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F7C27B-ECEB-0645-5D1D-3E83B8B54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2713176"/>
            <a:ext cx="4933746" cy="14199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/>
              <a:t>That's</a:t>
            </a:r>
            <a:r>
              <a:rPr lang="en-US" sz="4000" i="1"/>
              <a:t> </a:t>
            </a:r>
            <a:r>
              <a:rPr lang="en-US" sz="4000" b="1" i="1"/>
              <a:t>Kuali</a:t>
            </a:r>
            <a:r>
              <a:rPr lang="en-US" sz="4000"/>
              <a:t> </a:t>
            </a:r>
            <a:br>
              <a:rPr lang="en-US" sz="4000"/>
            </a:br>
            <a:r>
              <a:rPr lang="en-US" sz="4000"/>
              <a:t>not koala!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7625C6-309D-ABD0-CDFC-E062B9FC4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85" r="17876" b="-3"/>
          <a:stretch>
            <a:fillRect/>
          </a:stretch>
        </p:blipFill>
        <p:spPr>
          <a:xfrm>
            <a:off x="5575829" y="633875"/>
            <a:ext cx="5981171" cy="5590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9769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D89AC-8092-6AFB-969D-E9700EB53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7A648-C777-2BC9-1ED0-6DBAD771A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Group Administration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4727B-9A74-3010-3CB5-E4407FBBD78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5196" y="640962"/>
            <a:ext cx="4589130" cy="5586984"/>
          </a:xfrm>
        </p:spPr>
        <p:txBody>
          <a:bodyPr vert="horz" lIns="0" tIns="45720" rIns="0" bIns="45720" rtlCol="0" anchor="t">
            <a:normAutofit/>
          </a:bodyPr>
          <a:lstStyle/>
          <a:p>
            <a:pPr marL="342900" indent="-342900">
              <a:buFont typeface="Wingdings" panose="020F0502020204030204" pitchFamily="34" charset="0"/>
              <a:buChar char="q"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   Assign people to roles within a group</a:t>
            </a:r>
            <a:endParaRPr lang="en-US"/>
          </a:p>
          <a:p>
            <a:pPr marL="342900" indent="-342900">
              <a:buFont typeface="Wingdings" panose="020F0502020204030204" pitchFamily="34" charset="0"/>
              <a:buChar char="q"/>
            </a:pPr>
            <a:endParaRPr lang="en-US"/>
          </a:p>
        </p:txBody>
      </p:sp>
      <p:pic>
        <p:nvPicPr>
          <p:cNvPr id="3" name="Picture 2" descr="Group admins have the ability to manage role membership for the entire group.">
            <a:extLst>
              <a:ext uri="{FF2B5EF4-FFF2-40B4-BE49-F238E27FC236}">
                <a16:creationId xmlns:a16="http://schemas.microsoft.com/office/drawing/2014/main" id="{ABF4FD82-4064-2482-EF32-B8280EC93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70" y="2009365"/>
            <a:ext cx="4258513" cy="253665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22C1F5-6ECE-225F-B8BA-2578FD754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38845" y="1413164"/>
            <a:ext cx="507423" cy="594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27BFC8-A43B-2769-9F58-7D9D90E58C95}"/>
              </a:ext>
            </a:extLst>
          </p:cNvPr>
          <p:cNvSpPr txBox="1"/>
          <p:nvPr/>
        </p:nvSpPr>
        <p:spPr>
          <a:xfrm>
            <a:off x="6095999" y="3094891"/>
            <a:ext cx="472439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Manage your own custom groups for one or many apps</a:t>
            </a:r>
          </a:p>
          <a:p>
            <a:endParaRPr lang="en-US"/>
          </a:p>
          <a:p>
            <a:r>
              <a:rPr lang="en-US"/>
              <a:t>Add, edit, or delete roles and associated membership 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91FED7A0-6113-513D-6BE4-115C08ADAF2C}"/>
              </a:ext>
            </a:extLst>
          </p:cNvPr>
          <p:cNvSpPr txBox="1"/>
          <p:nvPr/>
        </p:nvSpPr>
        <p:spPr>
          <a:xfrm>
            <a:off x="5813937" y="5321290"/>
            <a:ext cx="501187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1">
                <a:solidFill>
                  <a:srgbClr val="0070C0"/>
                </a:solidFill>
                <a:ea typeface="+mn-lt"/>
                <a:cs typeface="+mn-lt"/>
              </a:rPr>
              <a:t>Request a custom group that you can manage!</a:t>
            </a:r>
            <a:r>
              <a:rPr lang="en-US" b="1" i="1">
                <a:solidFill>
                  <a:srgbClr val="0070C0"/>
                </a:solidFill>
                <a:ea typeface="+mn-lt"/>
                <a:cs typeface="+mn-lt"/>
              </a:rPr>
              <a:t>  </a:t>
            </a:r>
            <a:endParaRPr lang="en-US" b="1" i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76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F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D91F52-28DB-5C45-9B56-4C5122EC8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BAC4043-493B-9B5A-6BDD-9E29E9F46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58390"/>
            <a:ext cx="4157296" cy="1292750"/>
          </a:xfrm>
        </p:spPr>
        <p:txBody>
          <a:bodyPr/>
          <a:lstStyle/>
          <a:p>
            <a:r>
              <a:rPr lang="en-US"/>
              <a:t>Form Design TIPS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DB70A3F-B720-A007-822B-0E1056EE8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1709571"/>
            <a:ext cx="4665296" cy="4583040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ts val="2000"/>
              </a:lnSpc>
            </a:pPr>
            <a:r>
              <a:rPr lang="en-US" b="1"/>
              <a:t>User focused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/>
              <a:t>Reduce effort – </a:t>
            </a:r>
            <a:r>
              <a:rPr lang="en-US" b="1"/>
              <a:t>leverage auto fill</a:t>
            </a:r>
            <a:r>
              <a:rPr lang="en-US"/>
              <a:t> 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/>
              <a:t>Keep it clear – avoid technical jargon and </a:t>
            </a:r>
            <a:r>
              <a:rPr lang="en-US">
                <a:ea typeface="+mn-lt"/>
                <a:cs typeface="+mn-lt"/>
              </a:rPr>
              <a:t>acronyms</a:t>
            </a:r>
            <a:r>
              <a:rPr lang="en-US"/>
              <a:t> 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/>
              <a:t>Include </a:t>
            </a:r>
            <a:r>
              <a:rPr lang="en-US" b="1"/>
              <a:t>help text</a:t>
            </a:r>
            <a:r>
              <a:rPr lang="en-US"/>
              <a:t> only when it is needed to provide clarity </a:t>
            </a:r>
          </a:p>
          <a:p>
            <a:pPr marL="285750" indent="-285750">
              <a:lnSpc>
                <a:spcPts val="2000"/>
              </a:lnSpc>
              <a:buFont typeface="Arial" panose="020F0502020204030204" pitchFamily="34" charset="0"/>
              <a:buChar char="•"/>
            </a:pPr>
            <a:r>
              <a:rPr lang="en-US"/>
              <a:t>Arrange questions / visibility in a logical sequence </a:t>
            </a:r>
          </a:p>
          <a:p>
            <a:pPr marL="285750" indent="-285750">
              <a:lnSpc>
                <a:spcPts val="2000"/>
              </a:lnSpc>
              <a:buFont typeface="Arial" panose="020F0502020204030204" pitchFamily="34" charset="0"/>
              <a:buChar char="•"/>
            </a:pPr>
            <a:r>
              <a:rPr lang="en-US"/>
              <a:t>Group related fields into sections</a:t>
            </a:r>
          </a:p>
          <a:p>
            <a:pPr marL="285750" indent="-285750">
              <a:lnSpc>
                <a:spcPts val="2000"/>
              </a:lnSpc>
              <a:buFont typeface="Arial" panose="020F0502020204030204" pitchFamily="34" charset="0"/>
              <a:buChar char="•"/>
            </a:pPr>
            <a:r>
              <a:rPr lang="en-US">
                <a:latin typeface="Century Gothic" panose="020F0302020204030204"/>
              </a:rPr>
              <a:t>Use </a:t>
            </a:r>
            <a:r>
              <a:rPr lang="en-US" b="1">
                <a:latin typeface="Century Gothic"/>
              </a:rPr>
              <a:t>Multiple Choice gadgets</a:t>
            </a:r>
            <a:r>
              <a:rPr lang="en-US">
                <a:latin typeface="Century Gothic"/>
              </a:rPr>
              <a:t> for </a:t>
            </a:r>
            <a:r>
              <a:rPr lang="en-US" b="1">
                <a:latin typeface="Century Gothic"/>
              </a:rPr>
              <a:t>Yes/No</a:t>
            </a:r>
            <a:r>
              <a:rPr lang="en-US">
                <a:latin typeface="Century Gothic"/>
              </a:rPr>
              <a:t> responses</a:t>
            </a:r>
          </a:p>
          <a:p>
            <a:pPr marL="486410" lvl="1" indent="-285750">
              <a:lnSpc>
                <a:spcPts val="2000"/>
              </a:lnSpc>
              <a:buFont typeface="Courier New" panose="020F0502020204030204" pitchFamily="34" charset="0"/>
              <a:buChar char="o"/>
            </a:pPr>
            <a:r>
              <a:rPr lang="en-US"/>
              <a:t>Check box gadgets will allow both selections</a:t>
            </a:r>
          </a:p>
          <a:p>
            <a:pPr marL="285750" indent="-285750">
              <a:lnSpc>
                <a:spcPts val="2000"/>
              </a:lnSpc>
              <a:buFont typeface="Arial" panose="020F0502020204030204" pitchFamily="34" charset="0"/>
              <a:buChar char="•"/>
            </a:pPr>
            <a:endParaRPr lang="en-US"/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AB941848-EB3A-A471-7DF1-6698EB482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5924550" y="1550455"/>
            <a:ext cx="5632449" cy="375801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8579F5-C1CB-7D53-FB28-B0748F012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691" y="914524"/>
            <a:ext cx="555074" cy="5609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221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557733-D14A-03E0-B7BD-0117DFEE0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Workflow tips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616EE-22BF-73EA-8599-83773762C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101740"/>
            <a:ext cx="4157296" cy="3633471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/>
              <a:t>Customize your email notifications using variables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5EDDA2-70BE-EE1C-0C23-E9B91425C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9" t="2262" r="1119" b="1584"/>
          <a:stretch/>
        </p:blipFill>
        <p:spPr>
          <a:xfrm>
            <a:off x="6178856" y="1214953"/>
            <a:ext cx="4791616" cy="3904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A79918-46EC-41C5-6318-310AB2656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304" y="1381997"/>
            <a:ext cx="439054" cy="414487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295EC3-9BFF-A1E6-4E9A-3ECAD56799B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889750" y="5334000"/>
            <a:ext cx="408516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Hide/show sections of the form </a:t>
            </a:r>
            <a:endParaRPr lang="en-US" b="1">
              <a:solidFill>
                <a:schemeClr val="bg1"/>
              </a:solidFill>
            </a:endParaRPr>
          </a:p>
          <a:p>
            <a:r>
              <a:rPr lang="en-US" sz="1600" b="1">
                <a:solidFill>
                  <a:schemeClr val="bg1"/>
                </a:solidFill>
              </a:rPr>
              <a:t>based on the current workflow step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43D6C4-E7A8-8692-2061-33ECFA2B0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9" t="2262" r="1119" b="1584"/>
          <a:stretch/>
        </p:blipFill>
        <p:spPr>
          <a:xfrm>
            <a:off x="6327022" y="1363119"/>
            <a:ext cx="4791616" cy="3904683"/>
          </a:xfrm>
          <a:prstGeom prst="rect">
            <a:avLst/>
          </a:prstGeom>
        </p:spPr>
      </p:pic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A886776A-789D-7398-9504-C546C2E21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54771" y="633412"/>
            <a:ext cx="5632450" cy="5591175"/>
          </a:xfrm>
        </p:spPr>
        <p:txBody>
          <a:bodyPr/>
          <a:lstStyle/>
          <a:p>
            <a:endParaRPr lang="en-US"/>
          </a:p>
        </p:txBody>
      </p:sp>
      <p:pic>
        <p:nvPicPr>
          <p:cNvPr id="25" name="Picture 24" descr="Configure edit/ view access based on workflow step. Here I have decided to hide the compensation package section from the workflow participants. ">
            <a:extLst>
              <a:ext uri="{FF2B5EF4-FFF2-40B4-BE49-F238E27FC236}">
                <a16:creationId xmlns:a16="http://schemas.microsoft.com/office/drawing/2014/main" id="{4EAF2736-AD4C-8A3E-55BA-63E3BEAA71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9" t="2262" r="1119" b="1584"/>
          <a:stretch/>
        </p:blipFill>
        <p:spPr>
          <a:xfrm>
            <a:off x="6475188" y="1511285"/>
            <a:ext cx="4791616" cy="3904683"/>
          </a:xfrm>
          <a:prstGeom prst="rect">
            <a:avLst/>
          </a:prstGeom>
        </p:spPr>
      </p:pic>
      <p:pic>
        <p:nvPicPr>
          <p:cNvPr id="27" name="Content Placeholder 3" descr="An email with customized variables allows for a more individualized email. ">
            <a:extLst>
              <a:ext uri="{FF2B5EF4-FFF2-40B4-BE49-F238E27FC236}">
                <a16:creationId xmlns:a16="http://schemas.microsoft.com/office/drawing/2014/main" id="{4BE98CB2-7BCC-D16A-76E1-721D38F537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25" t="396" r="-250" b="16207"/>
          <a:stretch>
            <a:fillRect/>
          </a:stretch>
        </p:blipFill>
        <p:spPr>
          <a:xfrm>
            <a:off x="1097280" y="2966495"/>
            <a:ext cx="4253461" cy="255959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C4E325F-4867-BAEA-FA99-C2569219DD52}"/>
              </a:ext>
            </a:extLst>
          </p:cNvPr>
          <p:cNvSpPr txBox="1"/>
          <p:nvPr/>
        </p:nvSpPr>
        <p:spPr>
          <a:xfrm>
            <a:off x="6476999" y="5630333"/>
            <a:ext cx="4794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bg1"/>
                </a:solidFill>
              </a:rPr>
              <a:t>Configure visibility during workflow steps</a:t>
            </a:r>
          </a:p>
        </p:txBody>
      </p:sp>
    </p:spTree>
    <p:extLst>
      <p:ext uri="{BB962C8B-B14F-4D97-AF65-F5344CB8AC3E}">
        <p14:creationId xmlns:p14="http://schemas.microsoft.com/office/powerpoint/2010/main" val="2014208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27BF2-5D0D-2A23-1868-2370BBAF4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96BAFDB-26F8-A28A-A179-8735296D5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523060-0E38-7A44-FF5E-C8DEE6C23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PUBLISHING tips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81FC93-FF29-BDF9-204C-4627B0387F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/>
              <a:t>Be mindful of app versioning</a:t>
            </a:r>
          </a:p>
          <a:p>
            <a:r>
              <a:rPr lang="en-US"/>
              <a:t>Consider: </a:t>
            </a:r>
          </a:p>
          <a:p>
            <a:r>
              <a:rPr lang="en-US" i="1"/>
              <a:t> Duplicating </a:t>
            </a:r>
            <a:r>
              <a:rPr lang="en-US"/>
              <a:t>your App </a:t>
            </a:r>
          </a:p>
          <a:p>
            <a:r>
              <a:rPr lang="en-US"/>
              <a:t> App naming conventions</a:t>
            </a: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11B8C5-2780-419C-2AE5-C7C1B1D5B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384" y="1300710"/>
            <a:ext cx="4820483" cy="27929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412303-F559-EE0A-55F7-0CA93896421A}"/>
              </a:ext>
            </a:extLst>
          </p:cNvPr>
          <p:cNvSpPr txBox="1"/>
          <p:nvPr/>
        </p:nvSpPr>
        <p:spPr>
          <a:xfrm>
            <a:off x="6096000" y="4434415"/>
            <a:ext cx="514349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</a:rPr>
              <a:t>You have ONE opportunity to show unsubmitted drafts in the Documents List (upon First Publish)</a:t>
            </a:r>
          </a:p>
          <a:p>
            <a:endParaRPr lang="en-US" sz="1600" b="1" i="1">
              <a:solidFill>
                <a:schemeClr val="bg1"/>
              </a:solidFill>
            </a:endParaRPr>
          </a:p>
          <a:p>
            <a:r>
              <a:rPr lang="en-US" sz="1600" b="1" i="1">
                <a:solidFill>
                  <a:schemeClr val="bg1"/>
                </a:solidFill>
              </a:rPr>
              <a:t>If app is student facing, do not enable this feature (FERPA)</a:t>
            </a:r>
          </a:p>
        </p:txBody>
      </p:sp>
    </p:spTree>
    <p:extLst>
      <p:ext uri="{BB962C8B-B14F-4D97-AF65-F5344CB8AC3E}">
        <p14:creationId xmlns:p14="http://schemas.microsoft.com/office/powerpoint/2010/main" val="1745323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ED7A98B-C8EB-74C0-4946-87440C434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0316" b="10316"/>
          <a:stretch/>
        </p:blipFill>
        <p:spPr>
          <a:xfrm>
            <a:off x="635060" y="630936"/>
            <a:ext cx="10921880" cy="3294019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A806A40-D678-FBBE-EDE6-DE6B4E80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298078"/>
            <a:ext cx="10113645" cy="743682"/>
          </a:xfrm>
        </p:spPr>
        <p:txBody>
          <a:bodyPr anchor="b">
            <a:normAutofit/>
          </a:bodyPr>
          <a:lstStyle/>
          <a:p>
            <a:r>
              <a:rPr lang="en-US"/>
              <a:t>Visit the Kuali Build Knowledge Base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9AA13-78E9-AA19-8B8A-66FCE981F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213716"/>
            <a:ext cx="10113264" cy="609600"/>
          </a:xfrm>
        </p:spPr>
        <p:txBody>
          <a:bodyPr vert="horz" lIns="91440" tIns="0" rIns="91440" bIns="0" rtlCol="0">
            <a:normAutofit/>
          </a:bodyPr>
          <a:lstStyle/>
          <a:p>
            <a:r>
              <a:rPr lang="en-US"/>
              <a:t>Learn how to build an app, administer groups and manage submissions (Document List)</a:t>
            </a:r>
          </a:p>
        </p:txBody>
      </p:sp>
    </p:spTree>
    <p:extLst>
      <p:ext uri="{BB962C8B-B14F-4D97-AF65-F5344CB8AC3E}">
        <p14:creationId xmlns:p14="http://schemas.microsoft.com/office/powerpoint/2010/main" val="2365307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8D38F-9DD3-2FB9-C5CC-678F6175B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4F8B3A6E-D2F8-3D6D-B1E5-73B7747A7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924550" y="1556673"/>
            <a:ext cx="5632450" cy="374557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77CC58-4838-990B-F69F-233292067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0"/>
            <a:ext cx="4157296" cy="1292750"/>
          </a:xfrm>
        </p:spPr>
        <p:txBody>
          <a:bodyPr anchor="ctr">
            <a:normAutofit/>
          </a:bodyPr>
          <a:lstStyle/>
          <a:p>
            <a:r>
              <a:rPr lang="en-US" b="1">
                <a:solidFill>
                  <a:schemeClr val="accent2">
                    <a:lumMod val="76000"/>
                  </a:schemeClr>
                </a:solidFill>
              </a:rPr>
              <a:t>Contact us!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0E378F4-3D16-B42F-8616-8E44A996B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3157" y="2246488"/>
            <a:ext cx="5001357" cy="3668640"/>
          </a:xfrm>
        </p:spPr>
        <p:txBody>
          <a:bodyPr vert="horz" lIns="91440" tIns="0" rIns="91440" bIns="0" rtlCol="0" anchor="t">
            <a:normAutofit/>
          </a:bodyPr>
          <a:lstStyle/>
          <a:p>
            <a:pPr>
              <a:spcAft>
                <a:spcPts val="0"/>
              </a:spcAft>
            </a:pPr>
            <a:r>
              <a:rPr lang="en-US"/>
              <a:t>Contact ITS Kuali Build Support with questions</a:t>
            </a:r>
          </a:p>
          <a:p>
            <a:pPr marL="457200" indent="-457200">
              <a:spcAft>
                <a:spcPts val="0"/>
              </a:spcAft>
              <a:buAutoNum type="arabicPeriod"/>
            </a:pPr>
            <a:r>
              <a:rPr lang="en-US"/>
              <a:t>Visit the </a:t>
            </a:r>
            <a:r>
              <a:rPr lang="en-US" b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Technology Support Center Portal</a:t>
            </a:r>
            <a:r>
              <a:rPr lang="en-US" b="1"/>
              <a:t> </a:t>
            </a:r>
            <a:endParaRPr lang="en-US"/>
          </a:p>
          <a:p>
            <a:pPr marL="457200" indent="-457200">
              <a:spcAft>
                <a:spcPts val="0"/>
              </a:spcAft>
              <a:buAutoNum type="arabicPeriod"/>
            </a:pPr>
            <a:r>
              <a:rPr lang="en-US"/>
              <a:t>Email </a:t>
            </a:r>
            <a:r>
              <a:rPr lang="en-US" b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techsupport@uconn.edu</a:t>
            </a:r>
            <a:endParaRPr lang="en-US"/>
          </a:p>
          <a:p>
            <a:pPr marL="457200" indent="-457200">
              <a:spcAft>
                <a:spcPts val="0"/>
              </a:spcAft>
              <a:buAutoNum type="arabicPeriod"/>
            </a:pPr>
            <a:r>
              <a:rPr lang="en-US"/>
              <a:t>Call 860-486-4357</a:t>
            </a:r>
          </a:p>
          <a:p>
            <a:pPr marL="457200" indent="-457200">
              <a:spcAft>
                <a:spcPts val="0"/>
              </a:spcAft>
              <a:buAutoNum type="arabicPeriod"/>
            </a:pPr>
            <a:endParaRPr lang="en-US"/>
          </a:p>
          <a:p>
            <a:pPr algn="ctr">
              <a:spcAft>
                <a:spcPts val="0"/>
              </a:spcAft>
            </a:pPr>
            <a:r>
              <a:rPr lang="en-US">
                <a:solidFill>
                  <a:schemeClr val="accent2">
                    <a:lumMod val="76000"/>
                  </a:schemeClr>
                </a:solidFill>
              </a:rPr>
              <a:t>Help us help you!</a:t>
            </a:r>
            <a:br>
              <a:rPr lang="en-US">
                <a:solidFill>
                  <a:schemeClr val="accent2">
                    <a:lumMod val="76000"/>
                  </a:schemeClr>
                </a:solidFill>
              </a:rPr>
            </a:br>
            <a:r>
              <a:rPr lang="en-US">
                <a:solidFill>
                  <a:schemeClr val="accent2">
                    <a:lumMod val="76000"/>
                  </a:schemeClr>
                </a:solidFill>
              </a:rPr>
              <a:t>Include the name of your app</a:t>
            </a:r>
          </a:p>
        </p:txBody>
      </p:sp>
    </p:spTree>
    <p:extLst>
      <p:ext uri="{BB962C8B-B14F-4D97-AF65-F5344CB8AC3E}">
        <p14:creationId xmlns:p14="http://schemas.microsoft.com/office/powerpoint/2010/main" val="1360237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BA5042-468E-2C3C-ED25-EDCC725B6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3135207"/>
            <a:ext cx="4886854" cy="587584"/>
          </a:xfrm>
        </p:spPr>
        <p:txBody>
          <a:bodyPr anchor="ctr">
            <a:normAutofit/>
          </a:bodyPr>
          <a:lstStyle/>
          <a:p>
            <a:r>
              <a:rPr lang="en-US" b="1"/>
              <a:t>Questions?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5F2986-BA31-9EC1-4E52-292FDDFB0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75829" y="1432784"/>
            <a:ext cx="5981171" cy="3992431"/>
          </a:xfrm>
          <a:noFill/>
        </p:spPr>
      </p:pic>
    </p:spTree>
    <p:extLst>
      <p:ext uri="{BB962C8B-B14F-4D97-AF65-F5344CB8AC3E}">
        <p14:creationId xmlns:p14="http://schemas.microsoft.com/office/powerpoint/2010/main" val="3821172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0EB8F13-7357-4D3B-B94D-2D33E2BF1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1604"/>
          <a:stretch>
            <a:fillRect/>
          </a:stretch>
        </p:blipFill>
        <p:spPr>
          <a:xfrm>
            <a:off x="1097280" y="2343884"/>
            <a:ext cx="10058400" cy="3760891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353100-3076-4726-B6E8-AE7CD2CC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1289304"/>
          </a:xfrm>
        </p:spPr>
        <p:txBody>
          <a:bodyPr anchor="ctr">
            <a:normAutofit/>
          </a:bodyPr>
          <a:lstStyle/>
          <a:p>
            <a:r>
              <a:rPr lang="en-US" b="1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12217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91F52C-47D7-432A-87D0-D88597D07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1289304"/>
          </a:xfrm>
        </p:spPr>
        <p:txBody>
          <a:bodyPr/>
          <a:lstStyle/>
          <a:p>
            <a:r>
              <a:rPr lang="en-US"/>
              <a:t>What is kuali build?</a:t>
            </a:r>
            <a:br>
              <a:rPr lang="en-US"/>
            </a:br>
            <a:br>
              <a:rPr lang="en-US"/>
            </a:br>
            <a:r>
              <a:rPr lang="en-US" sz="1800"/>
              <a:t>No code forms &amp; workflow for higher education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17D772-EB16-4FBD-9504-365672A15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426" y="2218117"/>
            <a:ext cx="10058400" cy="3760891"/>
          </a:xfrm>
        </p:spPr>
        <p:txBody>
          <a:bodyPr vert="horz" lIns="0" tIns="45720" rIns="0" bIns="45720" rtlCol="0" anchor="t">
            <a:normAutofit/>
          </a:bodyPr>
          <a:lstStyle/>
          <a:p>
            <a:pPr marL="200660" lvl="1" indent="0">
              <a:buNone/>
            </a:pPr>
            <a:r>
              <a:rPr lang="en-US" sz="2000" b="1"/>
              <a:t>                </a:t>
            </a:r>
            <a:endParaRPr lang="en-US"/>
          </a:p>
          <a:p>
            <a:pPr marL="200660" lvl="1" indent="0">
              <a:buNone/>
            </a:pPr>
            <a:r>
              <a:rPr lang="en-US" sz="2000" b="1"/>
              <a:t>                Form:</a:t>
            </a:r>
            <a:r>
              <a:rPr lang="en-US" sz="2000"/>
              <a:t> Used to gather information </a:t>
            </a:r>
            <a:endParaRPr lang="en-US"/>
          </a:p>
          <a:p>
            <a:pPr>
              <a:buFont typeface="Arial" panose="020F0502020204030204" pitchFamily="34" charset="0"/>
              <a:buChar char="•"/>
            </a:pPr>
            <a:r>
              <a:rPr lang="en-US" b="1"/>
              <a:t>                 Workflow:</a:t>
            </a:r>
            <a:r>
              <a:rPr lang="en-US"/>
              <a:t> Defines the steps that occur after the form is submitted 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 b="1"/>
              <a:t>                 Documents:</a:t>
            </a:r>
            <a:r>
              <a:rPr lang="en-US"/>
              <a:t> the completed and submitted forms</a:t>
            </a:r>
          </a:p>
          <a:p>
            <a:pPr>
              <a:buFont typeface="Arial" panose="020F0502020204030204" pitchFamily="34" charset="0"/>
              <a:buChar char="•"/>
            </a:pPr>
            <a:endParaRPr lang="en-US"/>
          </a:p>
          <a:p>
            <a:pPr>
              <a:buFont typeface="Arial" panose="020F0502020204030204" pitchFamily="34" charset="0"/>
              <a:buChar char="•"/>
            </a:pPr>
            <a:r>
              <a:rPr lang="en-US"/>
              <a:t>All these elements together, 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/>
              <a:t>are known as an </a:t>
            </a:r>
            <a:r>
              <a:rPr lang="en-US" b="1"/>
              <a:t>App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26ED36-980E-BB49-DB7E-B6DAB921C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0" y="3598044"/>
            <a:ext cx="531895" cy="490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BEA384-B966-B4EB-DB6C-7B964B698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055550" y="3080179"/>
            <a:ext cx="512688" cy="483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AE6454-CB71-D05E-941C-9C602FAB2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550" y="2473538"/>
            <a:ext cx="505289" cy="490493"/>
          </a:xfrm>
          <a:prstGeom prst="rect">
            <a:avLst/>
          </a:prstGeom>
        </p:spPr>
      </p:pic>
      <p:pic>
        <p:nvPicPr>
          <p:cNvPr id="9" name="Picture 8" descr="A Kuali app is shown as a square icon on the Home dashboard of Kuali Build once the user is logged in.">
            <a:extLst>
              <a:ext uri="{FF2B5EF4-FFF2-40B4-BE49-F238E27FC236}">
                <a16:creationId xmlns:a16="http://schemas.microsoft.com/office/drawing/2014/main" id="{1E075AA5-C23E-B40F-29FC-31DE4C14B8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4503" y="4420450"/>
            <a:ext cx="6428915" cy="15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82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C2379-C91B-AE24-87FF-1302DF775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05527"/>
            <a:ext cx="10058400" cy="714681"/>
          </a:xfrm>
        </p:spPr>
        <p:txBody>
          <a:bodyPr/>
          <a:lstStyle/>
          <a:p>
            <a:r>
              <a:rPr lang="en-US"/>
              <a:t>Kuali Build Dashboard</a:t>
            </a:r>
          </a:p>
        </p:txBody>
      </p:sp>
      <p:pic>
        <p:nvPicPr>
          <p:cNvPr id="2" name="Content Placeholder 1" descr="Spaces are used to organize apps, space admins also have the ability to control who can build in their space, and what integrations are used">
            <a:extLst>
              <a:ext uri="{FF2B5EF4-FFF2-40B4-BE49-F238E27FC236}">
                <a16:creationId xmlns:a16="http://schemas.microsoft.com/office/drawing/2014/main" id="{2B60E5D5-9BA7-90FD-0CE0-D6847A777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1096" y="1431983"/>
            <a:ext cx="9936146" cy="4722759"/>
          </a:xfrm>
        </p:spPr>
      </p:pic>
    </p:spTree>
    <p:extLst>
      <p:ext uri="{BB962C8B-B14F-4D97-AF65-F5344CB8AC3E}">
        <p14:creationId xmlns:p14="http://schemas.microsoft.com/office/powerpoint/2010/main" val="1362284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E51183-D0D9-A74B-94F0-9EC0104A75F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870" y="1283833"/>
            <a:ext cx="5711810" cy="587584"/>
          </a:xfrm>
        </p:spPr>
        <p:txBody>
          <a:bodyPr anchor="ctr">
            <a:normAutofit/>
          </a:bodyPr>
          <a:lstStyle/>
          <a:p>
            <a:pPr>
              <a:tabLst>
                <a:tab pos="3308350" algn="l"/>
              </a:tabLst>
            </a:pPr>
            <a:r>
              <a:rPr lang="en-US"/>
              <a:t>Goal of this presentation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9ED1B1-6FE0-FA43-95C4-366DBD1F130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3870" y="2286000"/>
            <a:ext cx="5711810" cy="3630168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S</a:t>
            </a:r>
            <a:r>
              <a:rPr lang="en-US" b="0" i="0">
                <a:effectLst/>
              </a:rPr>
              <a:t>hare best practices to help you build smarter, more sustainable solutions. </a:t>
            </a:r>
            <a:endParaRPr lang="en-US"/>
          </a:p>
          <a:p>
            <a:pPr marL="0" indent="0">
              <a:buNone/>
            </a:pPr>
            <a:r>
              <a:rPr lang="en-US"/>
              <a:t>S</a:t>
            </a:r>
            <a:r>
              <a:rPr lang="en-US" b="0" i="0">
                <a:effectLst/>
              </a:rPr>
              <a:t>potlight underutilized features that can greatly enhance your applications—making them more intuitive for end users, visually refined, and operationally efficient.</a:t>
            </a:r>
          </a:p>
          <a:p>
            <a:pPr marL="0" indent="0">
              <a:buNone/>
            </a:pPr>
            <a:r>
              <a:rPr lang="en-US" b="0" i="0">
                <a:effectLst/>
              </a:rPr>
              <a:t> Review common mistakes and frequently asked questions to help you avoid pitfalls and streamline your development process in Kuali Build. </a:t>
            </a:r>
            <a:endParaRPr lang="en-US" spc="2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E378FE-9E5E-27C3-7446-4ECFB5D40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52" y="2139472"/>
            <a:ext cx="4478696" cy="2569912"/>
          </a:xfrm>
          <a:prstGeom prst="rect">
            <a:avLst/>
          </a:prstGeom>
          <a:noFill/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A02A558-2FF3-8577-1D83-C0586B07F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580000">
            <a:off x="4898887" y="3844234"/>
            <a:ext cx="516835" cy="51683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607F2F1-3120-4A3A-C257-BD813BB99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2018" y="2993886"/>
            <a:ext cx="461618" cy="42848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F13CEA3-0F00-489E-DCC2-F6324F27D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82651" y="2405040"/>
            <a:ext cx="340140" cy="34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76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5BA9AC8-EA60-644D-9DDA-B76203EA1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870" y="1283833"/>
            <a:ext cx="5711810" cy="587584"/>
          </a:xfrm>
        </p:spPr>
        <p:txBody>
          <a:bodyPr anchor="ctr">
            <a:normAutofit/>
          </a:bodyPr>
          <a:lstStyle/>
          <a:p>
            <a:r>
              <a:rPr lang="en-US" b="1" cap="all" baseline="0"/>
              <a:t>Agenda</a:t>
            </a:r>
            <a:endParaRPr lang="en-US" b="1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E7591AD-81F4-2E45-AE36-F4DA40C19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3870" y="2286000"/>
            <a:ext cx="5711810" cy="3630168"/>
          </a:xfrm>
        </p:spPr>
        <p:txBody>
          <a:bodyPr vert="horz" lIns="0" tIns="45720" rIns="0" bIns="45720" rtlCol="0" anchor="t">
            <a:norm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/>
              <a:t> Sections </a:t>
            </a:r>
            <a:endParaRPr lang="en-US" i="0">
              <a:effectLst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/>
              <a:t> </a:t>
            </a:r>
            <a:r>
              <a:rPr lang="en-US" i="0">
                <a:effectLst/>
              </a:rPr>
              <a:t>Gadget Labels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/>
              <a:t> </a:t>
            </a:r>
            <a:r>
              <a:rPr lang="en-US" i="0">
                <a:effectLst/>
              </a:rPr>
              <a:t>Data Lookups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/>
              <a:t> </a:t>
            </a:r>
            <a:r>
              <a:rPr lang="en-US" i="0">
                <a:effectLst/>
              </a:rPr>
              <a:t>Conditional Permissions 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/>
              <a:t> </a:t>
            </a:r>
            <a:r>
              <a:rPr lang="en-US" i="0">
                <a:effectLst/>
              </a:rPr>
              <a:t>Testing: Form Preview and Workflow Simulator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 App Permissions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/>
              <a:t> </a:t>
            </a:r>
            <a:r>
              <a:rPr lang="en-US" i="0">
                <a:effectLst/>
              </a:rPr>
              <a:t>Groups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 Tips</a:t>
            </a:r>
          </a:p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44363F-6468-A287-1565-7C747C9CA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70" y="1129863"/>
            <a:ext cx="4589130" cy="4589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6898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3B2B1-FB8E-E7EB-91DC-D8D865FC5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61D38-3680-CF4C-E9D7-FC435969D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853" y="885819"/>
            <a:ext cx="5711810" cy="693718"/>
          </a:xfrm>
        </p:spPr>
        <p:txBody>
          <a:bodyPr>
            <a:normAutofit/>
          </a:bodyPr>
          <a:lstStyle/>
          <a:p>
            <a:r>
              <a:rPr lang="en-US" sz="3200"/>
              <a:t>Sections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2D5E9-FC5E-A74E-CE6C-A5BF478FA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8853" y="1580810"/>
            <a:ext cx="5711810" cy="3630168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Font typeface="Wingdings" panose="020F0302020204030204"/>
              <a:buChar char="§"/>
            </a:pPr>
            <a:r>
              <a:rPr lang="en-US"/>
              <a:t>Provides Natural Breaks</a:t>
            </a:r>
          </a:p>
          <a:p>
            <a:pPr>
              <a:buFont typeface="Wingdings" panose="020F0302020204030204"/>
              <a:buChar char="§"/>
            </a:pPr>
            <a:r>
              <a:rPr lang="en-US"/>
              <a:t>Creates Pages </a:t>
            </a:r>
          </a:p>
          <a:p>
            <a:pPr>
              <a:buFont typeface="Wingdings" panose="020F0302020204030204"/>
              <a:buChar char="§"/>
            </a:pPr>
            <a:r>
              <a:rPr lang="en-US"/>
              <a:t>Permissions / Office use only sections </a:t>
            </a:r>
          </a:p>
          <a:p>
            <a:pPr>
              <a:buFont typeface="Wingdings" panose="020F0302020204030204"/>
              <a:buChar char="§"/>
            </a:pPr>
            <a:r>
              <a:rPr lang="en-US"/>
              <a:t>Conditional logic for entire sections</a:t>
            </a:r>
          </a:p>
          <a:p>
            <a:pPr>
              <a:buFont typeface="Wingdings" panose="020F0502020204030204" pitchFamily="34" charset="0"/>
              <a:buChar char="§"/>
            </a:pPr>
            <a:endParaRPr lang="en-US"/>
          </a:p>
        </p:txBody>
      </p:sp>
      <p:pic>
        <p:nvPicPr>
          <p:cNvPr id="6" name="Content Placeholder 5" descr="sections allow for paginating of long forms">
            <a:extLst>
              <a:ext uri="{FF2B5EF4-FFF2-40B4-BE49-F238E27FC236}">
                <a16:creationId xmlns:a16="http://schemas.microsoft.com/office/drawing/2014/main" id="{05A6ABB2-9AC9-A565-E3CA-19C0FC0F2A3F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/>
          <a:stretch>
            <a:fillRect/>
          </a:stretch>
        </p:blipFill>
        <p:spPr>
          <a:xfrm>
            <a:off x="2168755" y="3389430"/>
            <a:ext cx="3225974" cy="2649109"/>
          </a:xfrm>
        </p:spPr>
      </p:pic>
      <p:pic>
        <p:nvPicPr>
          <p:cNvPr id="5" name="Content Placeholder 11" descr="horse with a unicorn horn">
            <a:extLst>
              <a:ext uri="{FF2B5EF4-FFF2-40B4-BE49-F238E27FC236}">
                <a16:creationId xmlns:a16="http://schemas.microsoft.com/office/drawing/2014/main" id="{0B798133-10DF-2A17-CD10-FF71C73FF2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37256" y="636889"/>
            <a:ext cx="4565975" cy="558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61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FFFA5-7ABE-DB45-8A02-2FD5A71547D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546" y="1146122"/>
            <a:ext cx="4647098" cy="577146"/>
          </a:xfrm>
        </p:spPr>
        <p:txBody>
          <a:bodyPr>
            <a:normAutofit/>
          </a:bodyPr>
          <a:lstStyle/>
          <a:p>
            <a:r>
              <a:rPr lang="en-US" sz="3200" b="1"/>
              <a:t>Gadget Labeling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A1DF8-5AEE-173F-2F6A-63160D116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2858" y="1147591"/>
            <a:ext cx="5099720" cy="1647131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Font typeface="Wingdings" panose="020F0502020204030204" pitchFamily="34" charset="0"/>
              <a:buChar char="ü"/>
            </a:pPr>
            <a:r>
              <a:rPr lang="en-US" sz="1800">
                <a:ea typeface="+mn-lt"/>
                <a:cs typeface="+mn-lt"/>
              </a:rPr>
              <a:t>Clearly label your fields to facilitate easier identification</a:t>
            </a:r>
          </a:p>
          <a:p>
            <a:pPr marL="383540" lvl="1">
              <a:buFont typeface="Courier New" panose="020F0502020204030204" pitchFamily="34" charset="0"/>
              <a:buChar char="o"/>
            </a:pPr>
            <a:r>
              <a:rPr lang="en-US" sz="1600">
                <a:latin typeface="Century Gothic"/>
                <a:ea typeface="Calibri"/>
                <a:cs typeface="Calibri"/>
              </a:rPr>
              <a:t>Document List filtering</a:t>
            </a:r>
          </a:p>
          <a:p>
            <a:pPr marL="383540" lvl="1">
              <a:buFont typeface="Courier New" panose="020F0502020204030204" pitchFamily="34" charset="0"/>
              <a:buChar char="o"/>
            </a:pPr>
            <a:r>
              <a:rPr lang="en-US" sz="1600">
                <a:latin typeface="Century Gothic"/>
                <a:ea typeface="Calibri"/>
                <a:cs typeface="Calibri"/>
              </a:rPr>
              <a:t>Workflow Step config -  Identify Sections</a:t>
            </a:r>
          </a:p>
          <a:p>
            <a:pPr marL="383540" lvl="1">
              <a:buFont typeface="Courier New" panose="020F0502020204030204" pitchFamily="34" charset="0"/>
              <a:buChar char="o"/>
            </a:pPr>
            <a:r>
              <a:rPr lang="en-US" sz="1600">
                <a:latin typeface="Century Gothic"/>
                <a:ea typeface="Calibri"/>
                <a:cs typeface="Calibri"/>
              </a:rPr>
              <a:t>Custom email variables</a:t>
            </a:r>
          </a:p>
        </p:txBody>
      </p:sp>
      <p:pic>
        <p:nvPicPr>
          <p:cNvPr id="5" name="Picture 4" descr="By default, sections have names such as ' new long text' so failing to name them with custom names can make administrative work very confusing.">
            <a:extLst>
              <a:ext uri="{FF2B5EF4-FFF2-40B4-BE49-F238E27FC236}">
                <a16:creationId xmlns:a16="http://schemas.microsoft.com/office/drawing/2014/main" id="{436E5668-9B41-E454-FE6F-56BB44564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959" y="2926557"/>
            <a:ext cx="9305032" cy="2397190"/>
          </a:xfrm>
          <a:prstGeom prst="rect">
            <a:avLst/>
          </a:prstGeom>
        </p:spPr>
      </p:pic>
      <p:pic>
        <p:nvPicPr>
          <p:cNvPr id="4" name="Picture 3" descr="Clearly labeli">
            <a:extLst>
              <a:ext uri="{FF2B5EF4-FFF2-40B4-BE49-F238E27FC236}">
                <a16:creationId xmlns:a16="http://schemas.microsoft.com/office/drawing/2014/main" id="{F377FB47-0C56-514F-BBDA-6F96174F3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932" y="5441187"/>
            <a:ext cx="8518448" cy="584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BD2B29-48BF-6757-E645-52ED1B3BD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673" y="5322122"/>
            <a:ext cx="825233" cy="813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46FAA1-AC80-21C5-5B62-5B2A65E4C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083" y="3871510"/>
            <a:ext cx="820413" cy="8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07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4F6BB674-4E4E-B6F8-160B-3CB56AD0B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31" r="17224" b="-1"/>
          <a:stretch>
            <a:fillRect/>
          </a:stretch>
        </p:blipFill>
        <p:spPr>
          <a:xfrm>
            <a:off x="5443870" y="2286000"/>
            <a:ext cx="5711810" cy="3630168"/>
          </a:xfrm>
          <a:prstGeom prst="rect">
            <a:avLst/>
          </a:prstGeom>
          <a:noFill/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00900CD-B943-934F-857F-30AA913F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870" y="743515"/>
            <a:ext cx="5711810" cy="1384753"/>
          </a:xfrm>
        </p:spPr>
        <p:txBody>
          <a:bodyPr anchor="ctr">
            <a:noAutofit/>
          </a:bodyPr>
          <a:lstStyle/>
          <a:p>
            <a:r>
              <a:rPr lang="en-US" sz="2400" i="1"/>
              <a:t>Improved user experience with</a:t>
            </a:r>
            <a:r>
              <a:rPr lang="en-US" sz="4800"/>
              <a:t> </a:t>
            </a:r>
            <a:br>
              <a:rPr lang="en-US" sz="4800"/>
            </a:br>
            <a:r>
              <a:rPr lang="en-US" sz="4800"/>
              <a:t>Data Look-Up's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EA26F-811D-AB1A-6F20-82D26FC2FFF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90255" y="1201152"/>
            <a:ext cx="4385457" cy="1639181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sz="2000" i="1"/>
              <a:t>Connect to data sources</a:t>
            </a:r>
            <a:endParaRPr lang="en-US"/>
          </a:p>
          <a:p>
            <a:r>
              <a:rPr lang="en-US" sz="2000" i="1"/>
              <a:t>Automatically populate form fields</a:t>
            </a:r>
          </a:p>
          <a:p>
            <a:r>
              <a:rPr lang="en-US" sz="2000" i="1"/>
              <a:t>Ensure accuracy</a:t>
            </a:r>
          </a:p>
        </p:txBody>
      </p:sp>
      <p:pic>
        <p:nvPicPr>
          <p:cNvPr id="11" name="Picture 10" descr="data look ups are advanced gadgets.">
            <a:extLst>
              <a:ext uri="{FF2B5EF4-FFF2-40B4-BE49-F238E27FC236}">
                <a16:creationId xmlns:a16="http://schemas.microsoft.com/office/drawing/2014/main" id="{F2155CB7-EB3A-BCDD-5676-26E7D5357E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61" t="3046" r="7273" b="254"/>
          <a:stretch>
            <a:fillRect/>
          </a:stretch>
        </p:blipFill>
        <p:spPr>
          <a:xfrm>
            <a:off x="2162367" y="3319019"/>
            <a:ext cx="1781187" cy="237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5970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MONO">
      <a:dk1>
        <a:srgbClr val="000000"/>
      </a:dk1>
      <a:lt1>
        <a:srgbClr val="ECEEF7"/>
      </a:lt1>
      <a:dk2>
        <a:srgbClr val="000000"/>
      </a:dk2>
      <a:lt2>
        <a:srgbClr val="F5F8FF"/>
      </a:lt2>
      <a:accent1>
        <a:srgbClr val="ECEEF7"/>
      </a:accent1>
      <a:accent2>
        <a:srgbClr val="F5F8FF"/>
      </a:accent2>
      <a:accent3>
        <a:srgbClr val="A1A2A9"/>
      </a:accent3>
      <a:accent4>
        <a:srgbClr val="141514"/>
      </a:accent4>
      <a:accent5>
        <a:srgbClr val="000000"/>
      </a:accent5>
      <a:accent6>
        <a:srgbClr val="96969C"/>
      </a:accent6>
      <a:hlink>
        <a:srgbClr val="5F6063"/>
      </a:hlink>
      <a:folHlink>
        <a:srgbClr val="91919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 Pitch" id="{BA0280BF-E6B4-464B-BF28-F0D2A23065D1}" vid="{A1F0DEB3-06CD-4A85-8D08-B66BE056CE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96C458A-6CC1-4FEE-AC7F-D0ABFD0DD393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DE7DE8-0743-4BE4-AE4C-DC7F07012C0F}">
  <ds:schemaRefs>
    <ds:schemaRef ds:uri="16c05727-aa75-4e4a-9b5f-8a80a1165891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FD056C4-A927-4BAC-8BD5-4F73ED8EFD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B4A24C-CCE9-4740-BAFA-219F1C86C74B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Copy version (1)</Template>
  <Application>Microsoft Office PowerPoint</Application>
  <PresentationFormat>Widescreen</PresentationFormat>
  <Slides>27</Slides>
  <Notes>26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RetrospectVTI</vt:lpstr>
      <vt:lpstr>Kuali Build Essentials</vt:lpstr>
      <vt:lpstr>That's Kuali  not koala! </vt:lpstr>
      <vt:lpstr>What is kuali build?  No code forms &amp; workflow for higher education</vt:lpstr>
      <vt:lpstr>Kuali Build Dashboard</vt:lpstr>
      <vt:lpstr>Goal of this presentation</vt:lpstr>
      <vt:lpstr>Agenda</vt:lpstr>
      <vt:lpstr>Sections</vt:lpstr>
      <vt:lpstr>Gadget Labeling</vt:lpstr>
      <vt:lpstr>Improved user experience with  Data Look-Up's</vt:lpstr>
      <vt:lpstr>Data Lookup (Single Item)  Gadget </vt:lpstr>
      <vt:lpstr>Use 'Add linked auto-filled gadgets setting' with data lookup (single item) gadget</vt:lpstr>
      <vt:lpstr>Data Lookup (Single Item): Prepopulate Your Form</vt:lpstr>
      <vt:lpstr>Data look-up (List)</vt:lpstr>
      <vt:lpstr>CONDITIONAL PERMISSIONS</vt:lpstr>
      <vt:lpstr>TESTING</vt:lpstr>
      <vt:lpstr>Always set your app permissions!</vt:lpstr>
      <vt:lpstr>APP PERMISSIONS REDESIGN</vt:lpstr>
      <vt:lpstr>Important for structure, security and automation  Custom Groups  Use in Workflow, on Forms and App Permissions  Utilize delegated group administration  Define group membership and roles      </vt:lpstr>
      <vt:lpstr>Using Groups in Workflow</vt:lpstr>
      <vt:lpstr>Group Administration</vt:lpstr>
      <vt:lpstr>Form Design TIPS</vt:lpstr>
      <vt:lpstr>Workflow tips</vt:lpstr>
      <vt:lpstr>PUBLISHING tips</vt:lpstr>
      <vt:lpstr>Visit the Kuali Build Knowledge Base</vt:lpstr>
      <vt:lpstr>Contact us! </vt:lpstr>
      <vt:lpstr>Questions?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Kuali Build Essentials</dc:title>
  <dc:creator/>
  <cp:revision>2</cp:revision>
  <dcterms:created xsi:type="dcterms:W3CDTF">2020-09-22T16:52:13Z</dcterms:created>
  <dcterms:modified xsi:type="dcterms:W3CDTF">2025-06-16T14:02:08Z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