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32"/>
  </p:notesMasterIdLst>
  <p:handoutMasterIdLst>
    <p:handoutMasterId r:id="rId33"/>
  </p:handoutMasterIdLst>
  <p:sldIdLst>
    <p:sldId id="458" r:id="rId5"/>
    <p:sldId id="437" r:id="rId6"/>
    <p:sldId id="466" r:id="rId7"/>
    <p:sldId id="460" r:id="rId8"/>
    <p:sldId id="468" r:id="rId9"/>
    <p:sldId id="447" r:id="rId10"/>
    <p:sldId id="449" r:id="rId11"/>
    <p:sldId id="388" r:id="rId12"/>
    <p:sldId id="463" r:id="rId13"/>
    <p:sldId id="441" r:id="rId14"/>
    <p:sldId id="469" r:id="rId15"/>
    <p:sldId id="439" r:id="rId16"/>
    <p:sldId id="474" r:id="rId17"/>
    <p:sldId id="444" r:id="rId18"/>
    <p:sldId id="457" r:id="rId19"/>
    <p:sldId id="465" r:id="rId20"/>
    <p:sldId id="454" r:id="rId21"/>
    <p:sldId id="442" r:id="rId22"/>
    <p:sldId id="448" r:id="rId23"/>
    <p:sldId id="473" r:id="rId24"/>
    <p:sldId id="452" r:id="rId25"/>
    <p:sldId id="443" r:id="rId26"/>
    <p:sldId id="471" r:id="rId27"/>
    <p:sldId id="470" r:id="rId28"/>
    <p:sldId id="371" r:id="rId29"/>
    <p:sldId id="464" r:id="rId30"/>
    <p:sldId id="4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9C2DE6-1BCF-748F-2AAD-43F48757146D}" name="Henderson, Jessica" initials="HJ" userId="S::jessica.henderson@uconn.edu::73df6698-0951-41b3-a3d2-95a4e2bb51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046"/>
    <a:srgbClr val="418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diner, Jordan" userId="b1822b70-a0fc-4e38-8ca3-f0c045c634e6" providerId="ADAL" clId="{77B59B0C-1616-497C-AFF1-64119D513843}"/>
    <pc:docChg chg="modSld">
      <pc:chgData name="Gardiner, Jordan" userId="b1822b70-a0fc-4e38-8ca3-f0c045c634e6" providerId="ADAL" clId="{77B59B0C-1616-497C-AFF1-64119D513843}" dt="2025-06-13T13:00:54.742" v="16"/>
      <pc:docMkLst>
        <pc:docMk/>
      </pc:docMkLst>
      <pc:sldChg chg="modSp mod">
        <pc:chgData name="Gardiner, Jordan" userId="b1822b70-a0fc-4e38-8ca3-f0c045c634e6" providerId="ADAL" clId="{77B59B0C-1616-497C-AFF1-64119D513843}" dt="2025-06-13T13:00:54.742" v="16"/>
        <pc:sldMkLst>
          <pc:docMk/>
          <pc:sldMk cId="442561769" sldId="458"/>
        </pc:sldMkLst>
        <pc:spChg chg="ord">
          <ac:chgData name="Gardiner, Jordan" userId="b1822b70-a0fc-4e38-8ca3-f0c045c634e6" providerId="ADAL" clId="{77B59B0C-1616-497C-AFF1-64119D513843}" dt="2025-06-13T13:00:54.742" v="16"/>
          <ac:spMkLst>
            <pc:docMk/>
            <pc:sldMk cId="442561769" sldId="458"/>
            <ac:spMk id="3" creationId="{AF8F63D0-3377-C0E7-F83E-02C772D7169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ED7FB-6E80-4EB4-9FCF-BE74D0347C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3B1BF33-FDC2-4DBF-8297-8A3AB44BB9EE}">
      <dgm:prSet/>
      <dgm:spPr/>
      <dgm:t>
        <a:bodyPr/>
        <a:lstStyle/>
        <a:p>
          <a:r>
            <a:rPr lang="en-US"/>
            <a:t>H</a:t>
          </a:r>
          <a:r>
            <a:rPr lang="en-US" i="0"/>
            <a:t>ighlight </a:t>
          </a:r>
          <a:r>
            <a:rPr lang="en-US" b="1" i="0"/>
            <a:t>recently released </a:t>
          </a:r>
          <a:r>
            <a:rPr lang="en-US" i="0"/>
            <a:t>features that are </a:t>
          </a:r>
          <a:r>
            <a:rPr lang="en-US" i="1"/>
            <a:t>especially</a:t>
          </a:r>
          <a:r>
            <a:rPr lang="en-US" i="0"/>
            <a:t> valuable for experienced Kuali Build users. </a:t>
          </a:r>
          <a:endParaRPr lang="en-US"/>
        </a:p>
      </dgm:t>
    </dgm:pt>
    <dgm:pt modelId="{6970C25E-74FD-4B2E-8395-026E51E82600}" type="parTrans" cxnId="{EC84AACD-1E3B-4A38-BC8C-479D723D6ABA}">
      <dgm:prSet/>
      <dgm:spPr/>
      <dgm:t>
        <a:bodyPr/>
        <a:lstStyle/>
        <a:p>
          <a:endParaRPr lang="en-US"/>
        </a:p>
      </dgm:t>
    </dgm:pt>
    <dgm:pt modelId="{BDCBC68F-3846-4B7A-A560-2F2AFC2D933D}" type="sibTrans" cxnId="{EC84AACD-1E3B-4A38-BC8C-479D723D6ABA}">
      <dgm:prSet/>
      <dgm:spPr/>
      <dgm:t>
        <a:bodyPr/>
        <a:lstStyle/>
        <a:p>
          <a:endParaRPr lang="en-US"/>
        </a:p>
      </dgm:t>
    </dgm:pt>
    <dgm:pt modelId="{8AC18A85-F47F-4A98-AFBE-35B97BEC7926}">
      <dgm:prSet/>
      <dgm:spPr/>
      <dgm:t>
        <a:bodyPr/>
        <a:lstStyle/>
        <a:p>
          <a:r>
            <a:rPr lang="en-US" i="0"/>
            <a:t>Cover </a:t>
          </a:r>
          <a:r>
            <a:rPr lang="en-US" b="1" i="0"/>
            <a:t>key enhancements</a:t>
          </a:r>
          <a:r>
            <a:rPr lang="en-US" i="0"/>
            <a:t>, </a:t>
          </a:r>
          <a:r>
            <a:rPr lang="en-US" b="1" i="0"/>
            <a:t>expanded data access</a:t>
          </a:r>
          <a:r>
            <a:rPr lang="en-US" i="0"/>
            <a:t>, and user interface improvements designed to provide a more </a:t>
          </a:r>
          <a:r>
            <a:rPr lang="en-US" b="1" i="0"/>
            <a:t>seamless and intuitive </a:t>
          </a:r>
          <a:r>
            <a:rPr lang="en-US" i="0"/>
            <a:t>user experience. </a:t>
          </a:r>
          <a:endParaRPr lang="en-US"/>
        </a:p>
      </dgm:t>
    </dgm:pt>
    <dgm:pt modelId="{2965BA29-48F4-4E58-9F8D-1F910DC57AC2}" type="parTrans" cxnId="{1BF544BD-4E14-40D4-BE32-5B4154E102E7}">
      <dgm:prSet/>
      <dgm:spPr/>
      <dgm:t>
        <a:bodyPr/>
        <a:lstStyle/>
        <a:p>
          <a:endParaRPr lang="en-US"/>
        </a:p>
      </dgm:t>
    </dgm:pt>
    <dgm:pt modelId="{1F77F563-CB7D-431A-A9C9-13CF73839034}" type="sibTrans" cxnId="{1BF544BD-4E14-40D4-BE32-5B4154E102E7}">
      <dgm:prSet/>
      <dgm:spPr/>
      <dgm:t>
        <a:bodyPr/>
        <a:lstStyle/>
        <a:p>
          <a:endParaRPr lang="en-US"/>
        </a:p>
      </dgm:t>
    </dgm:pt>
    <dgm:pt modelId="{46B3D1DE-DEDD-4DCC-9FDE-A05A0477C645}">
      <dgm:prSet/>
      <dgm:spPr/>
      <dgm:t>
        <a:bodyPr/>
        <a:lstStyle/>
        <a:p>
          <a:r>
            <a:rPr lang="en-US" i="0"/>
            <a:t>Explore new capabilities that </a:t>
          </a:r>
          <a:r>
            <a:rPr lang="en-US" b="1" i="0"/>
            <a:t>empower app administrators </a:t>
          </a:r>
          <a:r>
            <a:rPr lang="en-US" i="0"/>
            <a:t>to better </a:t>
          </a:r>
          <a:r>
            <a:rPr lang="en-US" b="1" i="0"/>
            <a:t>analyze</a:t>
          </a:r>
          <a:r>
            <a:rPr lang="en-US" i="0"/>
            <a:t> and </a:t>
          </a:r>
          <a:r>
            <a:rPr lang="en-US" b="1" i="0"/>
            <a:t>manage</a:t>
          </a:r>
          <a:r>
            <a:rPr lang="en-US" i="0"/>
            <a:t> processes. </a:t>
          </a:r>
          <a:endParaRPr lang="en-US"/>
        </a:p>
      </dgm:t>
    </dgm:pt>
    <dgm:pt modelId="{28B09A31-0BA5-45B3-B09E-51CF731E06DA}" type="parTrans" cxnId="{6CA6DB5B-1808-4248-A3F5-90170A2357DA}">
      <dgm:prSet/>
      <dgm:spPr/>
      <dgm:t>
        <a:bodyPr/>
        <a:lstStyle/>
        <a:p>
          <a:endParaRPr lang="en-US"/>
        </a:p>
      </dgm:t>
    </dgm:pt>
    <dgm:pt modelId="{6516F6E0-5A19-41ED-84EF-75EA6CECBC63}" type="sibTrans" cxnId="{6CA6DB5B-1808-4248-A3F5-90170A2357DA}">
      <dgm:prSet/>
      <dgm:spPr/>
      <dgm:t>
        <a:bodyPr/>
        <a:lstStyle/>
        <a:p>
          <a:endParaRPr lang="en-US"/>
        </a:p>
      </dgm:t>
    </dgm:pt>
    <dgm:pt modelId="{B5F26BF8-A22A-455D-9084-15FCF8FA9D70}" type="pres">
      <dgm:prSet presAssocID="{85BED7FB-6E80-4EB4-9FCF-BE74D0347CC3}" presName="root" presStyleCnt="0">
        <dgm:presLayoutVars>
          <dgm:dir/>
          <dgm:resizeHandles val="exact"/>
        </dgm:presLayoutVars>
      </dgm:prSet>
      <dgm:spPr/>
    </dgm:pt>
    <dgm:pt modelId="{48F1D541-AAD7-4B3E-8903-1029CA01C43D}" type="pres">
      <dgm:prSet presAssocID="{33B1BF33-FDC2-4DBF-8297-8A3AB44BB9EE}" presName="compNode" presStyleCnt="0"/>
      <dgm:spPr/>
    </dgm:pt>
    <dgm:pt modelId="{94C84DCB-C41A-443F-B6AA-7608124C6359}" type="pres">
      <dgm:prSet presAssocID="{33B1BF33-FDC2-4DBF-8297-8A3AB44BB9EE}" presName="bgRect" presStyleLbl="bgShp" presStyleIdx="0" presStyleCnt="3"/>
      <dgm:spPr/>
    </dgm:pt>
    <dgm:pt modelId="{F4C00845-F5EC-4E67-8539-22FA3811F8A0}" type="pres">
      <dgm:prSet presAssocID="{33B1BF33-FDC2-4DBF-8297-8A3AB44BB9E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ring this presentation we hope to discuss features that kuali has released since last tech day. The features include enhancements that provide a more intuitive interface and also new capabilities to analyze your app or business process. "/>
        </a:ext>
      </dgm:extLst>
    </dgm:pt>
    <dgm:pt modelId="{0C3EFE99-4B7E-4977-B889-70479131302C}" type="pres">
      <dgm:prSet presAssocID="{33B1BF33-FDC2-4DBF-8297-8A3AB44BB9EE}" presName="spaceRect" presStyleCnt="0"/>
      <dgm:spPr/>
    </dgm:pt>
    <dgm:pt modelId="{2FEFBF3A-DBF1-4E73-AEEF-2E6E567C3051}" type="pres">
      <dgm:prSet presAssocID="{33B1BF33-FDC2-4DBF-8297-8A3AB44BB9EE}" presName="parTx" presStyleLbl="revTx" presStyleIdx="0" presStyleCnt="3">
        <dgm:presLayoutVars>
          <dgm:chMax val="0"/>
          <dgm:chPref val="0"/>
        </dgm:presLayoutVars>
      </dgm:prSet>
      <dgm:spPr/>
    </dgm:pt>
    <dgm:pt modelId="{61A067D4-7E71-4C5B-9514-52AA6507770E}" type="pres">
      <dgm:prSet presAssocID="{BDCBC68F-3846-4B7A-A560-2F2AFC2D933D}" presName="sibTrans" presStyleCnt="0"/>
      <dgm:spPr/>
    </dgm:pt>
    <dgm:pt modelId="{A920B92C-BB18-4717-9038-505BD6FE7492}" type="pres">
      <dgm:prSet presAssocID="{8AC18A85-F47F-4A98-AFBE-35B97BEC7926}" presName="compNode" presStyleCnt="0"/>
      <dgm:spPr/>
    </dgm:pt>
    <dgm:pt modelId="{A4982E54-865E-4173-834D-4D2DE8B72675}" type="pres">
      <dgm:prSet presAssocID="{8AC18A85-F47F-4A98-AFBE-35B97BEC7926}" presName="bgRect" presStyleLbl="bgShp" presStyleIdx="1" presStyleCnt="3"/>
      <dgm:spPr/>
    </dgm:pt>
    <dgm:pt modelId="{E8EE6A1F-E82B-48F6-8186-40D6B3E63400}" type="pres">
      <dgm:prSet presAssocID="{8AC18A85-F47F-4A98-AFBE-35B97BEC79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E62DD5AA-8D6C-40C6-AC19-FA0C492EF7BB}" type="pres">
      <dgm:prSet presAssocID="{8AC18A85-F47F-4A98-AFBE-35B97BEC7926}" presName="spaceRect" presStyleCnt="0"/>
      <dgm:spPr/>
    </dgm:pt>
    <dgm:pt modelId="{DB2C18E3-D865-4B08-A22A-2BA0B802BCE5}" type="pres">
      <dgm:prSet presAssocID="{8AC18A85-F47F-4A98-AFBE-35B97BEC7926}" presName="parTx" presStyleLbl="revTx" presStyleIdx="1" presStyleCnt="3">
        <dgm:presLayoutVars>
          <dgm:chMax val="0"/>
          <dgm:chPref val="0"/>
        </dgm:presLayoutVars>
      </dgm:prSet>
      <dgm:spPr/>
    </dgm:pt>
    <dgm:pt modelId="{55886836-D6E8-4323-B579-785401E87731}" type="pres">
      <dgm:prSet presAssocID="{1F77F563-CB7D-431A-A9C9-13CF73839034}" presName="sibTrans" presStyleCnt="0"/>
      <dgm:spPr/>
    </dgm:pt>
    <dgm:pt modelId="{EE5B85BD-E6C3-41EE-B55E-251D5901A6CF}" type="pres">
      <dgm:prSet presAssocID="{46B3D1DE-DEDD-4DCC-9FDE-A05A0477C645}" presName="compNode" presStyleCnt="0"/>
      <dgm:spPr/>
    </dgm:pt>
    <dgm:pt modelId="{B46798F9-9D22-4619-A6E7-7E6AA5662087}" type="pres">
      <dgm:prSet presAssocID="{46B3D1DE-DEDD-4DCC-9FDE-A05A0477C645}" presName="bgRect" presStyleLbl="bgShp" presStyleIdx="2" presStyleCnt="3"/>
      <dgm:spPr/>
    </dgm:pt>
    <dgm:pt modelId="{C958F624-37ED-40CE-9C78-784A60C9B38F}" type="pres">
      <dgm:prSet presAssocID="{46B3D1DE-DEDD-4DCC-9FDE-A05A0477C6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C0EE8DF7-DB0D-4B99-9152-0435DD0E71C0}" type="pres">
      <dgm:prSet presAssocID="{46B3D1DE-DEDD-4DCC-9FDE-A05A0477C645}" presName="spaceRect" presStyleCnt="0"/>
      <dgm:spPr/>
    </dgm:pt>
    <dgm:pt modelId="{922C4CD4-D75E-42BB-837B-95AFA2215CED}" type="pres">
      <dgm:prSet presAssocID="{46B3D1DE-DEDD-4DCC-9FDE-A05A0477C64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A6DB5B-1808-4248-A3F5-90170A2357DA}" srcId="{85BED7FB-6E80-4EB4-9FCF-BE74D0347CC3}" destId="{46B3D1DE-DEDD-4DCC-9FDE-A05A0477C645}" srcOrd="2" destOrd="0" parTransId="{28B09A31-0BA5-45B3-B09E-51CF731E06DA}" sibTransId="{6516F6E0-5A19-41ED-84EF-75EA6CECBC63}"/>
    <dgm:cxn modelId="{5226CD56-06A5-4EC0-939C-D92B0D45EA27}" type="presOf" srcId="{8AC18A85-F47F-4A98-AFBE-35B97BEC7926}" destId="{DB2C18E3-D865-4B08-A22A-2BA0B802BCE5}" srcOrd="0" destOrd="0" presId="urn:microsoft.com/office/officeart/2018/2/layout/IconVerticalSolidList"/>
    <dgm:cxn modelId="{9789D780-2DA3-49E6-8E11-E47348F4E35E}" type="presOf" srcId="{33B1BF33-FDC2-4DBF-8297-8A3AB44BB9EE}" destId="{2FEFBF3A-DBF1-4E73-AEEF-2E6E567C3051}" srcOrd="0" destOrd="0" presId="urn:microsoft.com/office/officeart/2018/2/layout/IconVerticalSolidList"/>
    <dgm:cxn modelId="{B5FF128A-E8D4-4789-BEEF-F894DA06B3A5}" type="presOf" srcId="{46B3D1DE-DEDD-4DCC-9FDE-A05A0477C645}" destId="{922C4CD4-D75E-42BB-837B-95AFA2215CED}" srcOrd="0" destOrd="0" presId="urn:microsoft.com/office/officeart/2018/2/layout/IconVerticalSolidList"/>
    <dgm:cxn modelId="{796C629E-550E-4BFB-8911-31A99ED66610}" type="presOf" srcId="{85BED7FB-6E80-4EB4-9FCF-BE74D0347CC3}" destId="{B5F26BF8-A22A-455D-9084-15FCF8FA9D70}" srcOrd="0" destOrd="0" presId="urn:microsoft.com/office/officeart/2018/2/layout/IconVerticalSolidList"/>
    <dgm:cxn modelId="{1BF544BD-4E14-40D4-BE32-5B4154E102E7}" srcId="{85BED7FB-6E80-4EB4-9FCF-BE74D0347CC3}" destId="{8AC18A85-F47F-4A98-AFBE-35B97BEC7926}" srcOrd="1" destOrd="0" parTransId="{2965BA29-48F4-4E58-9F8D-1F910DC57AC2}" sibTransId="{1F77F563-CB7D-431A-A9C9-13CF73839034}"/>
    <dgm:cxn modelId="{EC84AACD-1E3B-4A38-BC8C-479D723D6ABA}" srcId="{85BED7FB-6E80-4EB4-9FCF-BE74D0347CC3}" destId="{33B1BF33-FDC2-4DBF-8297-8A3AB44BB9EE}" srcOrd="0" destOrd="0" parTransId="{6970C25E-74FD-4B2E-8395-026E51E82600}" sibTransId="{BDCBC68F-3846-4B7A-A560-2F2AFC2D933D}"/>
    <dgm:cxn modelId="{8A9388B8-CB6A-4351-B34C-9E106341FDAC}" type="presParOf" srcId="{B5F26BF8-A22A-455D-9084-15FCF8FA9D70}" destId="{48F1D541-AAD7-4B3E-8903-1029CA01C43D}" srcOrd="0" destOrd="0" presId="urn:microsoft.com/office/officeart/2018/2/layout/IconVerticalSolidList"/>
    <dgm:cxn modelId="{404BC2C0-B380-4D6B-BB9E-B8C49441C650}" type="presParOf" srcId="{48F1D541-AAD7-4B3E-8903-1029CA01C43D}" destId="{94C84DCB-C41A-443F-B6AA-7608124C6359}" srcOrd="0" destOrd="0" presId="urn:microsoft.com/office/officeart/2018/2/layout/IconVerticalSolidList"/>
    <dgm:cxn modelId="{4E2BB301-86A5-4464-8806-A1BA0F134D0C}" type="presParOf" srcId="{48F1D541-AAD7-4B3E-8903-1029CA01C43D}" destId="{F4C00845-F5EC-4E67-8539-22FA3811F8A0}" srcOrd="1" destOrd="0" presId="urn:microsoft.com/office/officeart/2018/2/layout/IconVerticalSolidList"/>
    <dgm:cxn modelId="{579D0B42-5BF5-4F90-9275-8EBDDFA7EB6A}" type="presParOf" srcId="{48F1D541-AAD7-4B3E-8903-1029CA01C43D}" destId="{0C3EFE99-4B7E-4977-B889-70479131302C}" srcOrd="2" destOrd="0" presId="urn:microsoft.com/office/officeart/2018/2/layout/IconVerticalSolidList"/>
    <dgm:cxn modelId="{9CD53349-27FA-468A-911A-97568BEC2C27}" type="presParOf" srcId="{48F1D541-AAD7-4B3E-8903-1029CA01C43D}" destId="{2FEFBF3A-DBF1-4E73-AEEF-2E6E567C3051}" srcOrd="3" destOrd="0" presId="urn:microsoft.com/office/officeart/2018/2/layout/IconVerticalSolidList"/>
    <dgm:cxn modelId="{138EEE1F-E470-4157-83DD-1BB2B9BB51D9}" type="presParOf" srcId="{B5F26BF8-A22A-455D-9084-15FCF8FA9D70}" destId="{61A067D4-7E71-4C5B-9514-52AA6507770E}" srcOrd="1" destOrd="0" presId="urn:microsoft.com/office/officeart/2018/2/layout/IconVerticalSolidList"/>
    <dgm:cxn modelId="{4E8BB60D-B0B0-42CB-BA17-BC70D9F92492}" type="presParOf" srcId="{B5F26BF8-A22A-455D-9084-15FCF8FA9D70}" destId="{A920B92C-BB18-4717-9038-505BD6FE7492}" srcOrd="2" destOrd="0" presId="urn:microsoft.com/office/officeart/2018/2/layout/IconVerticalSolidList"/>
    <dgm:cxn modelId="{F66A941A-6AD7-4249-AB30-6E0F86CFD864}" type="presParOf" srcId="{A920B92C-BB18-4717-9038-505BD6FE7492}" destId="{A4982E54-865E-4173-834D-4D2DE8B72675}" srcOrd="0" destOrd="0" presId="urn:microsoft.com/office/officeart/2018/2/layout/IconVerticalSolidList"/>
    <dgm:cxn modelId="{2AB302A6-E070-4F78-ADA6-55D380DAE5FC}" type="presParOf" srcId="{A920B92C-BB18-4717-9038-505BD6FE7492}" destId="{E8EE6A1F-E82B-48F6-8186-40D6B3E63400}" srcOrd="1" destOrd="0" presId="urn:microsoft.com/office/officeart/2018/2/layout/IconVerticalSolidList"/>
    <dgm:cxn modelId="{D47066E5-9DB6-49BD-8E07-67DDC37EEF0B}" type="presParOf" srcId="{A920B92C-BB18-4717-9038-505BD6FE7492}" destId="{E62DD5AA-8D6C-40C6-AC19-FA0C492EF7BB}" srcOrd="2" destOrd="0" presId="urn:microsoft.com/office/officeart/2018/2/layout/IconVerticalSolidList"/>
    <dgm:cxn modelId="{AD7D912A-A3F3-4171-AB30-4892BFE1D95D}" type="presParOf" srcId="{A920B92C-BB18-4717-9038-505BD6FE7492}" destId="{DB2C18E3-D865-4B08-A22A-2BA0B802BCE5}" srcOrd="3" destOrd="0" presId="urn:microsoft.com/office/officeart/2018/2/layout/IconVerticalSolidList"/>
    <dgm:cxn modelId="{FEB3F5FF-8EAF-4F5E-9E95-6F8606351C7B}" type="presParOf" srcId="{B5F26BF8-A22A-455D-9084-15FCF8FA9D70}" destId="{55886836-D6E8-4323-B579-785401E87731}" srcOrd="3" destOrd="0" presId="urn:microsoft.com/office/officeart/2018/2/layout/IconVerticalSolidList"/>
    <dgm:cxn modelId="{72046F94-E5AF-4072-9FC1-108E0068FE92}" type="presParOf" srcId="{B5F26BF8-A22A-455D-9084-15FCF8FA9D70}" destId="{EE5B85BD-E6C3-41EE-B55E-251D5901A6CF}" srcOrd="4" destOrd="0" presId="urn:microsoft.com/office/officeart/2018/2/layout/IconVerticalSolidList"/>
    <dgm:cxn modelId="{5684B65F-F315-4629-92DF-22D9E0FB3264}" type="presParOf" srcId="{EE5B85BD-E6C3-41EE-B55E-251D5901A6CF}" destId="{B46798F9-9D22-4619-A6E7-7E6AA5662087}" srcOrd="0" destOrd="0" presId="urn:microsoft.com/office/officeart/2018/2/layout/IconVerticalSolidList"/>
    <dgm:cxn modelId="{FA2B7FF0-0373-48D0-AACF-9F6005CE6ADC}" type="presParOf" srcId="{EE5B85BD-E6C3-41EE-B55E-251D5901A6CF}" destId="{C958F624-37ED-40CE-9C78-784A60C9B38F}" srcOrd="1" destOrd="0" presId="urn:microsoft.com/office/officeart/2018/2/layout/IconVerticalSolidList"/>
    <dgm:cxn modelId="{6F515F70-A91B-4A18-BB0E-CD5A4CBCA025}" type="presParOf" srcId="{EE5B85BD-E6C3-41EE-B55E-251D5901A6CF}" destId="{C0EE8DF7-DB0D-4B99-9152-0435DD0E71C0}" srcOrd="2" destOrd="0" presId="urn:microsoft.com/office/officeart/2018/2/layout/IconVerticalSolidList"/>
    <dgm:cxn modelId="{06C02089-A075-4344-90FD-E330FD7EB9FC}" type="presParOf" srcId="{EE5B85BD-E6C3-41EE-B55E-251D5901A6CF}" destId="{922C4CD4-D75E-42BB-837B-95AFA2215C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84DCB-C41A-443F-B6AA-7608124C6359}">
      <dsp:nvSpPr>
        <dsp:cNvPr id="0" name=""/>
        <dsp:cNvSpPr/>
      </dsp:nvSpPr>
      <dsp:spPr>
        <a:xfrm>
          <a:off x="0" y="669"/>
          <a:ext cx="6629400" cy="15671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0845-F5EC-4E67-8539-22FA3811F8A0}">
      <dsp:nvSpPr>
        <dsp:cNvPr id="0" name=""/>
        <dsp:cNvSpPr/>
      </dsp:nvSpPr>
      <dsp:spPr>
        <a:xfrm>
          <a:off x="474065" y="353280"/>
          <a:ext cx="861938" cy="8619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FBF3A-DBF1-4E73-AEEF-2E6E567C3051}">
      <dsp:nvSpPr>
        <dsp:cNvPr id="0" name=""/>
        <dsp:cNvSpPr/>
      </dsp:nvSpPr>
      <dsp:spPr>
        <a:xfrm>
          <a:off x="1810069" y="669"/>
          <a:ext cx="4819330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</a:t>
          </a:r>
          <a:r>
            <a:rPr lang="en-US" sz="1900" i="0" kern="1200"/>
            <a:t>ighlight </a:t>
          </a:r>
          <a:r>
            <a:rPr lang="en-US" sz="1900" b="1" i="0" kern="1200"/>
            <a:t>recently released </a:t>
          </a:r>
          <a:r>
            <a:rPr lang="en-US" sz="1900" i="0" kern="1200"/>
            <a:t>features that are </a:t>
          </a:r>
          <a:r>
            <a:rPr lang="en-US" sz="1900" i="1" kern="1200"/>
            <a:t>especially</a:t>
          </a:r>
          <a:r>
            <a:rPr lang="en-US" sz="1900" i="0" kern="1200"/>
            <a:t> valuable for experienced Kuali Build users. </a:t>
          </a:r>
          <a:endParaRPr lang="en-US" sz="1900" kern="1200"/>
        </a:p>
      </dsp:txBody>
      <dsp:txXfrm>
        <a:off x="1810069" y="669"/>
        <a:ext cx="4819330" cy="1567160"/>
      </dsp:txXfrm>
    </dsp:sp>
    <dsp:sp modelId="{A4982E54-865E-4173-834D-4D2DE8B72675}">
      <dsp:nvSpPr>
        <dsp:cNvPr id="0" name=""/>
        <dsp:cNvSpPr/>
      </dsp:nvSpPr>
      <dsp:spPr>
        <a:xfrm>
          <a:off x="0" y="1959619"/>
          <a:ext cx="6629400" cy="15671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E6A1F-E82B-48F6-8186-40D6B3E63400}">
      <dsp:nvSpPr>
        <dsp:cNvPr id="0" name=""/>
        <dsp:cNvSpPr/>
      </dsp:nvSpPr>
      <dsp:spPr>
        <a:xfrm>
          <a:off x="474065" y="2312230"/>
          <a:ext cx="861938" cy="8619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C18E3-D865-4B08-A22A-2BA0B802BCE5}">
      <dsp:nvSpPr>
        <dsp:cNvPr id="0" name=""/>
        <dsp:cNvSpPr/>
      </dsp:nvSpPr>
      <dsp:spPr>
        <a:xfrm>
          <a:off x="1810069" y="1959619"/>
          <a:ext cx="4819330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/>
            <a:t>Cover </a:t>
          </a:r>
          <a:r>
            <a:rPr lang="en-US" sz="1900" b="1" i="0" kern="1200"/>
            <a:t>key enhancements</a:t>
          </a:r>
          <a:r>
            <a:rPr lang="en-US" sz="1900" i="0" kern="1200"/>
            <a:t>, </a:t>
          </a:r>
          <a:r>
            <a:rPr lang="en-US" sz="1900" b="1" i="0" kern="1200"/>
            <a:t>expanded data access</a:t>
          </a:r>
          <a:r>
            <a:rPr lang="en-US" sz="1900" i="0" kern="1200"/>
            <a:t>, and user interface improvements designed to provide a more </a:t>
          </a:r>
          <a:r>
            <a:rPr lang="en-US" sz="1900" b="1" i="0" kern="1200"/>
            <a:t>seamless and intuitive </a:t>
          </a:r>
          <a:r>
            <a:rPr lang="en-US" sz="1900" i="0" kern="1200"/>
            <a:t>user experience. </a:t>
          </a:r>
          <a:endParaRPr lang="en-US" sz="1900" kern="1200"/>
        </a:p>
      </dsp:txBody>
      <dsp:txXfrm>
        <a:off x="1810069" y="1959619"/>
        <a:ext cx="4819330" cy="1567160"/>
      </dsp:txXfrm>
    </dsp:sp>
    <dsp:sp modelId="{B46798F9-9D22-4619-A6E7-7E6AA5662087}">
      <dsp:nvSpPr>
        <dsp:cNvPr id="0" name=""/>
        <dsp:cNvSpPr/>
      </dsp:nvSpPr>
      <dsp:spPr>
        <a:xfrm>
          <a:off x="0" y="3918570"/>
          <a:ext cx="6629400" cy="15671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8F624-37ED-40CE-9C78-784A60C9B38F}">
      <dsp:nvSpPr>
        <dsp:cNvPr id="0" name=""/>
        <dsp:cNvSpPr/>
      </dsp:nvSpPr>
      <dsp:spPr>
        <a:xfrm>
          <a:off x="474065" y="4271181"/>
          <a:ext cx="861938" cy="8619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C4CD4-D75E-42BB-837B-95AFA2215CED}">
      <dsp:nvSpPr>
        <dsp:cNvPr id="0" name=""/>
        <dsp:cNvSpPr/>
      </dsp:nvSpPr>
      <dsp:spPr>
        <a:xfrm>
          <a:off x="1810069" y="3918570"/>
          <a:ext cx="4819330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/>
            <a:t>Explore new capabilities that </a:t>
          </a:r>
          <a:r>
            <a:rPr lang="en-US" sz="1900" b="1" i="0" kern="1200"/>
            <a:t>empower app administrators </a:t>
          </a:r>
          <a:r>
            <a:rPr lang="en-US" sz="1900" i="0" kern="1200"/>
            <a:t>to better </a:t>
          </a:r>
          <a:r>
            <a:rPr lang="en-US" sz="1900" b="1" i="0" kern="1200"/>
            <a:t>analyze</a:t>
          </a:r>
          <a:r>
            <a:rPr lang="en-US" sz="1900" i="0" kern="1200"/>
            <a:t> and </a:t>
          </a:r>
          <a:r>
            <a:rPr lang="en-US" sz="1900" b="1" i="0" kern="1200"/>
            <a:t>manage</a:t>
          </a:r>
          <a:r>
            <a:rPr lang="en-US" sz="1900" i="0" kern="1200"/>
            <a:t> processes. </a:t>
          </a:r>
          <a:endParaRPr lang="en-US" sz="1900" kern="1200"/>
        </a:p>
      </dsp:txBody>
      <dsp:txXfrm>
        <a:off x="1810069" y="3918570"/>
        <a:ext cx="4819330" cy="1567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4D2272-D660-A337-AEF3-BE066BD54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E5A70-71C2-F335-270C-B94537340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369-CA0E-4FC6-90EE-5FA969A08E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E1B03-0F86-16E7-11BE-81F9F4CD66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24B8-3914-99B2-2620-0F2A88D335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10F9-8331-407C-A034-F95DCB30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56116-E71F-A73E-DF9B-A716552FB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6D268D-6E8D-D4DB-8570-A3CA097CB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CDE49F-F5E0-EA9A-0097-39AB0F886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CA060-38EE-7AB2-8336-411F89514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6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F3113-DEDD-5B39-26C3-F0F9B059D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D197C-D548-C47E-4726-E149D54A3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B5D57-3FC4-AA2C-8789-9C75C2B69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B15DE-65A1-E442-2B62-899B0EF7E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53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A35EB-2BEA-8BD1-A3D8-857CF1A05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0A2B8-DD1E-0C03-9FDF-F0695DFDB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82EA4-4ECD-600B-51D8-28238E0E5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430D1-5A14-B4EA-1F3F-2837325DA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92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12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63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48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34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2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03E86-5569-2162-93C7-E3E90BDE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92309-1168-2B58-1C1E-236CDD978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C388EC-B26B-EA2D-ABF8-AE309642F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84C2C-A3A1-DE60-040A-2BB23E976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30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6706-3247-23FE-98D3-C47A3C226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D4743-8EE6-6364-97CE-8C7D70AF7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DB85F-BDFB-0F18-43CE-438146C5A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51822-9413-6501-39D7-E06FC9473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3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41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6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6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E557C-9E66-43F1-9F87-179A985BA4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88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1F6E9-3A63-73C5-E5A2-741959513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83D51-24A9-5E47-F12F-FAC84881D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436BDE-7E98-183B-0132-27379A471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8A892-E32A-A725-D086-D9A55B26B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44CFD-77DE-0631-D5C0-8ABA9CDC5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560E93-487E-22D6-6D61-8C3A916F7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39A67-DF14-0AE1-D3EF-75A13FFDA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22F1D-BE38-35AA-ECB6-2D8015AF6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8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2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D6382-4F8F-E4B7-84CE-D3C7D931F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253B59-7955-5920-FF90-5AF991807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56FF8C-F464-DAE0-B568-214546CD6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CD1C5-43CF-4D83-7B37-AF88DBE4F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6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06C72-90BB-CD2B-F810-E5C99473F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B7B571-FA60-241D-7000-0703450BE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B3CC7-B734-CF64-0E58-CC4D7C349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A400D-35D1-D10D-19DB-CB6D93F93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8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7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D0528-C13C-9414-87C5-55D630849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A3ED0-70F1-C0CA-AB00-F606E5D5C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5AAC2-5315-1EF1-0E67-146F42816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A51DA-44F9-D68F-8321-32922D416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E557C-9E66-43F1-9F87-179A985BA4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80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FC543-5B74-2C71-DB9D-F798F385E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41631-8262-9901-D8AC-F4A8D554D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6DAF5-E693-C637-D242-7F72AA350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46D20-E066-8AE8-4446-9270A002B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30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308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80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040DA2-B75D-1B49-51F9-967501F7F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76" y="887638"/>
            <a:ext cx="10202248" cy="5094496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3BDAB-CB06-403B-00FD-9D1C2812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1FDB-9C8A-890A-5051-8D49E105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46056E81-9CB5-42E9-6689-B711F575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981493" y="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D075254-6FC4-6738-BBBE-1BACB99E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1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BA2562-20F9-9DC8-81EB-6ED26B24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099"/>
            <a:ext cx="12192000" cy="87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369E878B-C75C-98DC-B694-2C40507C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75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DC03A063-67E0-718E-206C-6C807C20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5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6D86FEEF-2721-A616-B636-7C6F8B1B5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AC20A76-77DC-62F7-C0E5-66C03853B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1478396"/>
            <a:ext cx="3710355" cy="344529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F99A149-DEF4-9E0F-D0DE-E859DB6CA5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60465" y="1477963"/>
            <a:ext cx="5536135" cy="34464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8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A18D9F31-445F-F144-A393-66C1BDE8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57002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4F2F994-08EA-D901-82B7-02E175B2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3EE949-1BE5-CFA7-69CC-5235FFE07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1415562"/>
            <a:ext cx="5750171" cy="40092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A2B2C17F-12DD-A683-5602-F16A1C964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7908" y="1"/>
            <a:ext cx="4314092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1463040" tIns="822960" rIns="146304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4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and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79D789-F69C-8306-0C19-DF73E6916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6415" y="360485"/>
            <a:ext cx="5032725" cy="328420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003524-9DE3-1117-2E91-80A1CB96DE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08475" cy="6858000"/>
          </a:xfrm>
          <a:custGeom>
            <a:avLst/>
            <a:gdLst>
              <a:gd name="connsiteX0" fmla="*/ 0 w 4308475"/>
              <a:gd name="connsiteY0" fmla="*/ 0 h 6858000"/>
              <a:gd name="connsiteX1" fmla="*/ 4308475 w 4308475"/>
              <a:gd name="connsiteY1" fmla="*/ 0 h 6858000"/>
              <a:gd name="connsiteX2" fmla="*/ 4308475 w 4308475"/>
              <a:gd name="connsiteY2" fmla="*/ 3390898 h 6858000"/>
              <a:gd name="connsiteX3" fmla="*/ 4307536 w 4308475"/>
              <a:gd name="connsiteY3" fmla="*/ 3390898 h 6858000"/>
              <a:gd name="connsiteX4" fmla="*/ 4290702 w 4308475"/>
              <a:gd name="connsiteY4" fmla="*/ 3724279 h 6858000"/>
              <a:gd name="connsiteX5" fmla="*/ 1146183 w 4308475"/>
              <a:gd name="connsiteY5" fmla="*/ 6848898 h 6858000"/>
              <a:gd name="connsiteX6" fmla="*/ 953984 w 4308475"/>
              <a:gd name="connsiteY6" fmla="*/ 6857998 h 6858000"/>
              <a:gd name="connsiteX7" fmla="*/ 4308475 w 4308475"/>
              <a:gd name="connsiteY7" fmla="*/ 6857998 h 6858000"/>
              <a:gd name="connsiteX8" fmla="*/ 4308475 w 4308475"/>
              <a:gd name="connsiteY8" fmla="*/ 6858000 h 6858000"/>
              <a:gd name="connsiteX9" fmla="*/ 0 w 430847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8475" h="6858000">
                <a:moveTo>
                  <a:pt x="0" y="0"/>
                </a:moveTo>
                <a:lnTo>
                  <a:pt x="4308475" y="0"/>
                </a:lnTo>
                <a:lnTo>
                  <a:pt x="4308475" y="3390898"/>
                </a:lnTo>
                <a:lnTo>
                  <a:pt x="4307536" y="3390898"/>
                </a:lnTo>
                <a:lnTo>
                  <a:pt x="4290702" y="3724279"/>
                </a:lnTo>
                <a:cubicBezTo>
                  <a:pt x="4122756" y="5378008"/>
                  <a:pt x="2802922" y="6691208"/>
                  <a:pt x="1146183" y="6848898"/>
                </a:cubicBezTo>
                <a:lnTo>
                  <a:pt x="953984" y="6857998"/>
                </a:lnTo>
                <a:lnTo>
                  <a:pt x="4308475" y="6857998"/>
                </a:lnTo>
                <a:lnTo>
                  <a:pt x="43084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5C55B8-DD4C-A859-38F5-CC8FE0920B8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76306" y="3846391"/>
            <a:ext cx="5032725" cy="21367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6DC123BA-30A1-50DE-FC24-33C67A8F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30876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4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10C35C-5361-BD30-EB79-01BD7215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948A7171-32A3-1CAC-DDFD-7C44DDAF0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06FD5EAC-FAC4-CDB4-6AB8-809E940F0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A13352-25BC-FD28-A34C-DD204D5BF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48" y="246183"/>
            <a:ext cx="9525000" cy="191952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4108AC-4ED2-99E6-0212-0AC0802C55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1600" y="2274033"/>
            <a:ext cx="9525000" cy="33178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96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6B6590-E6B3-B91C-752E-88256804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3A11B3D3-2DE9-50B1-D34F-653D4669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1493" y="365768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5EEBEB28-1DE8-01FC-1208-CE71F445D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836BB78A-11DB-CCF3-7F2E-C0243B409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220F55-A7D0-A330-0E21-94E0D5EC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0734" y="835269"/>
            <a:ext cx="8690533" cy="282118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B5AC1-38AD-9D8D-25F1-F8E10DE48A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5739" y="3858233"/>
            <a:ext cx="8700522" cy="19534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</a:defRPr>
            </a:lvl3pPr>
            <a:lvl4pPr marL="1371600" indent="0" algn="ctr">
              <a:buNone/>
              <a:defRPr sz="1200">
                <a:solidFill>
                  <a:schemeClr val="bg2"/>
                </a:solidFill>
              </a:defRPr>
            </a:lvl4pPr>
            <a:lvl5pPr marL="18288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FFEEC7-A0A7-27CB-3F2D-796281DCD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2DCCFF86-2471-421E-E5FF-E38943252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8300B484-623C-071D-E849-138F76141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9A6249F-0E28-0ABF-FE63-7ECC0E1062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805" y="344399"/>
            <a:ext cx="9599008" cy="172954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CC29225-33B5-6D19-F0BA-DE3F864F64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FB67020D-DF60-17C1-8DEC-EDECF65354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8375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812651-A64E-FA0C-7D84-B20BA7C6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64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F8F589DA-127F-E2E7-6ADA-1D3C04799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5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0FBF0-749D-0FF0-74B6-3565174CA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DDA3FAB-74FF-4772-2BA4-B242E12A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E95B3E-84B8-3910-65C9-87914802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369277"/>
            <a:ext cx="9590215" cy="17085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90BA2746-C141-C524-CDDE-DD672A80A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3"/>
            <a:ext cx="3347782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53421E6F-1A11-40B7-DB53-FC96CE9D78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25269" y="2274033"/>
            <a:ext cx="603654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8CC75E-2849-6C28-42BF-61EBFD22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875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">
            <a:extLst>
              <a:ext uri="{FF2B5EF4-FFF2-40B4-BE49-F238E27FC236}">
                <a16:creationId xmlns:a16="http://schemas.microsoft.com/office/drawing/2014/main" id="{D8A19A74-FE0D-4975-5657-5362CEB4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6117263" y="5090690"/>
            <a:ext cx="1807536" cy="17770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8CCA9-A930-4217-FC4B-419AD08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6913" y="2996911"/>
            <a:ext cx="6867747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A5202170-963D-8D6D-EF61-11B291827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A71B5EB-558B-B072-1FF1-CDA55B10C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57" y="328860"/>
            <a:ext cx="6136643" cy="17770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B84F4814-519C-86D2-1886-90E0A98968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4" y="2282999"/>
            <a:ext cx="6136643" cy="368550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A36A3E-F1BF-A2FC-E9BF-616718E65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4800" y="0"/>
            <a:ext cx="4267200" cy="6858000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69D9C9-E3F7-6719-75F2-AA70DF83E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3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37D82C4C-B372-8DAD-C78B-5A707999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543C86-04BB-A7E0-26E4-1A793E98C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052" y="345441"/>
            <a:ext cx="10202248" cy="176691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D1D15020-88F7-93D5-282B-0C23CB7578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5" y="2282826"/>
            <a:ext cx="3180475" cy="36512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675AC522-525C-4C6F-8F28-3B2FC909B3FF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940300" y="2282825"/>
            <a:ext cx="5880100" cy="365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0D9D4E-52D5-4BAF-8096-D301073D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03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81407F-D7F6-56CB-135C-01868BC19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7" y="1088211"/>
            <a:ext cx="4602483" cy="48960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17585-E867-BB06-B195-272DA0F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8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D9EBD-88FB-A2C3-7EC2-46DD7B53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CB417425-9078-B6E8-97F7-BAA1536B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D7F56B38-71B8-A745-8D9C-BBEA278F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05999" y="4572027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E5C644-63C0-D8A4-7EF1-1681AFB1F4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24599" y="1088210"/>
            <a:ext cx="4373564" cy="489489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2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50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1283833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30936"/>
            <a:ext cx="4589130" cy="5586984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332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66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40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70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291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54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737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342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sz="10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9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6" r:id="rId22"/>
    <p:sldLayoutId id="214748373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escuelasusi.blogspot.com/2020/0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pixabay.com/en/accept-yes-checkmark-symbol-sign-47587/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hyperlink" Target="https://freepngimg.com/png/65046-sticker-sms-emojipedia-iphone-sparkles-emoji" TargetMode="Externa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hyperlink" Target="https://freepngimg.com/png/65046-sticker-sms-emojipedia-iphone-sparkles-emoj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support.uconn.ed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techsupport@uconn.edu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9FEAB-6528-FA4B-6B60-75CE1F4A6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ED148-6B50-D9D8-D646-56439BE1A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/>
              <a:pPr algn="r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1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E42A69-7ECE-A0D0-6CC5-694C9071C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C8EC607-7F80-1386-4103-CD859DF89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7B9BE202-08CD-F5E5-4B9F-7B61874EC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865" b="786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4DB87E-FC73-C40A-0F57-A1813432E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71871" cy="6858000"/>
          </a:xfrm>
          <a:custGeom>
            <a:avLst/>
            <a:gdLst>
              <a:gd name="connsiteX0" fmla="*/ 0 w 4871871"/>
              <a:gd name="connsiteY0" fmla="*/ 0 h 6858000"/>
              <a:gd name="connsiteX1" fmla="*/ 790508 w 4871871"/>
              <a:gd name="connsiteY1" fmla="*/ 0 h 6858000"/>
              <a:gd name="connsiteX2" fmla="*/ 1263666 w 4871871"/>
              <a:gd name="connsiteY2" fmla="*/ 0 h 6858000"/>
              <a:gd name="connsiteX3" fmla="*/ 2109797 w 4871871"/>
              <a:gd name="connsiteY3" fmla="*/ 0 h 6858000"/>
              <a:gd name="connsiteX4" fmla="*/ 2109797 w 4871871"/>
              <a:gd name="connsiteY4" fmla="*/ 3626 h 6858000"/>
              <a:gd name="connsiteX5" fmla="*/ 2327760 w 4871871"/>
              <a:gd name="connsiteY5" fmla="*/ 14632 h 6858000"/>
              <a:gd name="connsiteX6" fmla="*/ 4871871 w 4871871"/>
              <a:gd name="connsiteY6" fmla="*/ 2833858 h 6858000"/>
              <a:gd name="connsiteX7" fmla="*/ 4869909 w 4871871"/>
              <a:gd name="connsiteY7" fmla="*/ 2911467 h 6858000"/>
              <a:gd name="connsiteX8" fmla="*/ 4871871 w 4871871"/>
              <a:gd name="connsiteY8" fmla="*/ 2911467 h 6858000"/>
              <a:gd name="connsiteX9" fmla="*/ 4871871 w 4871871"/>
              <a:gd name="connsiteY9" fmla="*/ 6858000 h 6858000"/>
              <a:gd name="connsiteX10" fmla="*/ 0 w 4871871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1871" h="6858000">
                <a:moveTo>
                  <a:pt x="0" y="0"/>
                </a:moveTo>
                <a:lnTo>
                  <a:pt x="790508" y="0"/>
                </a:lnTo>
                <a:lnTo>
                  <a:pt x="1263666" y="0"/>
                </a:lnTo>
                <a:lnTo>
                  <a:pt x="2109797" y="0"/>
                </a:lnTo>
                <a:lnTo>
                  <a:pt x="2109797" y="3626"/>
                </a:lnTo>
                <a:lnTo>
                  <a:pt x="2327760" y="14632"/>
                </a:lnTo>
                <a:cubicBezTo>
                  <a:pt x="3756749" y="159754"/>
                  <a:pt x="4871871" y="1366581"/>
                  <a:pt x="4871871" y="2833858"/>
                </a:cubicBezTo>
                <a:lnTo>
                  <a:pt x="4869909" y="2911467"/>
                </a:lnTo>
                <a:lnTo>
                  <a:pt x="4871871" y="2911467"/>
                </a:lnTo>
                <a:lnTo>
                  <a:pt x="48718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8F63D0-3377-C0E7-F83E-02C772D7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76" y="323056"/>
            <a:ext cx="5750171" cy="6120858"/>
          </a:xfrm>
        </p:spPr>
        <p:txBody>
          <a:bodyPr/>
          <a:lstStyle/>
          <a:p>
            <a:r>
              <a:rPr lang="en-US" sz="4400">
                <a:solidFill>
                  <a:srgbClr val="F4F2EC"/>
                </a:solidFill>
              </a:rPr>
              <a:t>What's New in Kuali Build?</a:t>
            </a:r>
            <a:br>
              <a:rPr lang="en-US" sz="4800">
                <a:solidFill>
                  <a:srgbClr val="F4F2EC"/>
                </a:solidFill>
              </a:rPr>
            </a:br>
            <a:r>
              <a:rPr lang="en-US" sz="4800">
                <a:solidFill>
                  <a:srgbClr val="F4F2EC"/>
                </a:solidFill>
              </a:rPr>
              <a:t> </a:t>
            </a:r>
            <a:br>
              <a:rPr lang="en-US" sz="4800">
                <a:solidFill>
                  <a:srgbClr val="F4F2EC"/>
                </a:solidFill>
              </a:rPr>
            </a:br>
            <a:r>
              <a:rPr lang="en-US" sz="2800">
                <a:solidFill>
                  <a:srgbClr val="F4F2EC"/>
                </a:solidFill>
              </a:rPr>
              <a:t>Jordan Gardiner</a:t>
            </a:r>
            <a:br>
              <a:rPr lang="en-US" sz="2800"/>
            </a:br>
            <a:r>
              <a:rPr lang="en-US" sz="2800">
                <a:solidFill>
                  <a:srgbClr val="F4F2EC"/>
                </a:solidFill>
              </a:rPr>
              <a:t>Jessica Henderson</a:t>
            </a:r>
            <a:endParaRPr lang="en-US" sz="28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ACB6559-7796-8B77-80DD-4DBB94EE4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4" y="-1"/>
            <a:ext cx="12192000" cy="4427159"/>
          </a:xfrm>
          <a:custGeom>
            <a:avLst/>
            <a:gdLst>
              <a:gd name="connsiteX0" fmla="*/ 0 w 12192000"/>
              <a:gd name="connsiteY0" fmla="*/ 0 h 4427159"/>
              <a:gd name="connsiteX1" fmla="*/ 12192000 w 12192000"/>
              <a:gd name="connsiteY1" fmla="*/ 0 h 4427159"/>
              <a:gd name="connsiteX2" fmla="*/ 12192000 w 12192000"/>
              <a:gd name="connsiteY2" fmla="*/ 861683 h 4427159"/>
              <a:gd name="connsiteX3" fmla="*/ 11844593 w 12192000"/>
              <a:gd name="connsiteY3" fmla="*/ 861683 h 4427159"/>
              <a:gd name="connsiteX4" fmla="*/ 11844593 w 12192000"/>
              <a:gd name="connsiteY4" fmla="*/ 861680 h 4427159"/>
              <a:gd name="connsiteX5" fmla="*/ 3758325 w 12192000"/>
              <a:gd name="connsiteY5" fmla="*/ 861680 h 4427159"/>
              <a:gd name="connsiteX6" fmla="*/ 3758325 w 12192000"/>
              <a:gd name="connsiteY6" fmla="*/ 864214 h 4427159"/>
              <a:gd name="connsiteX7" fmla="*/ 3658142 w 12192000"/>
              <a:gd name="connsiteY7" fmla="*/ 861680 h 4427159"/>
              <a:gd name="connsiteX8" fmla="*/ 18887 w 12192000"/>
              <a:gd name="connsiteY8" fmla="*/ 4145798 h 4427159"/>
              <a:gd name="connsiteX9" fmla="*/ 4679 w 12192000"/>
              <a:gd name="connsiteY9" fmla="*/ 4427159 h 4427159"/>
              <a:gd name="connsiteX10" fmla="*/ 0 w 12192000"/>
              <a:gd name="connsiteY10" fmla="*/ 4427159 h 442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427159">
                <a:moveTo>
                  <a:pt x="0" y="0"/>
                </a:moveTo>
                <a:lnTo>
                  <a:pt x="12192000" y="0"/>
                </a:lnTo>
                <a:lnTo>
                  <a:pt x="12192000" y="861683"/>
                </a:lnTo>
                <a:lnTo>
                  <a:pt x="11844593" y="861683"/>
                </a:lnTo>
                <a:lnTo>
                  <a:pt x="11844593" y="861680"/>
                </a:lnTo>
                <a:lnTo>
                  <a:pt x="3758325" y="861680"/>
                </a:lnTo>
                <a:lnTo>
                  <a:pt x="3758325" y="864214"/>
                </a:lnTo>
                <a:lnTo>
                  <a:pt x="3658142" y="861680"/>
                </a:lnTo>
                <a:cubicBezTo>
                  <a:pt x="1764077" y="861680"/>
                  <a:pt x="206220" y="2301158"/>
                  <a:pt x="18887" y="4145798"/>
                </a:cubicBezTo>
                <a:lnTo>
                  <a:pt x="4679" y="4427159"/>
                </a:lnTo>
                <a:lnTo>
                  <a:pt x="0" y="442715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6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778DCE0-3BED-4B44-B7A5-0ED5C661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7C1A20-2526-4FEA-AB6C-45859F0A2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FB86AF-6E4D-4D77-8608-6320CF1AE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2793C2F-6740-479A-8C3E-69C218075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182352" cy="6857998"/>
          </a:xfrm>
          <a:custGeom>
            <a:avLst/>
            <a:gdLst>
              <a:gd name="connsiteX0" fmla="*/ 0 w 5182352"/>
              <a:gd name="connsiteY0" fmla="*/ 0 h 6857998"/>
              <a:gd name="connsiteX1" fmla="*/ 2818507 w 5182352"/>
              <a:gd name="connsiteY1" fmla="*/ 0 h 6857998"/>
              <a:gd name="connsiteX2" fmla="*/ 2930927 w 5182352"/>
              <a:gd name="connsiteY2" fmla="*/ 43392 h 6857998"/>
              <a:gd name="connsiteX3" fmla="*/ 5182352 w 5182352"/>
              <a:gd name="connsiteY3" fmla="*/ 3428998 h 6857998"/>
              <a:gd name="connsiteX4" fmla="*/ 2930927 w 5182352"/>
              <a:gd name="connsiteY4" fmla="*/ 6814605 h 6857998"/>
              <a:gd name="connsiteX5" fmla="*/ 2818504 w 5182352"/>
              <a:gd name="connsiteY5" fmla="*/ 6857998 h 6857998"/>
              <a:gd name="connsiteX6" fmla="*/ 0 w 5182352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2352" h="6857998">
                <a:moveTo>
                  <a:pt x="0" y="0"/>
                </a:moveTo>
                <a:lnTo>
                  <a:pt x="2818507" y="0"/>
                </a:lnTo>
                <a:lnTo>
                  <a:pt x="2930927" y="43392"/>
                </a:lnTo>
                <a:cubicBezTo>
                  <a:pt x="4251985" y="590036"/>
                  <a:pt x="5182352" y="1899962"/>
                  <a:pt x="5182352" y="3428998"/>
                </a:cubicBezTo>
                <a:cubicBezTo>
                  <a:pt x="5182352" y="4958035"/>
                  <a:pt x="4251985" y="6267961"/>
                  <a:pt x="2930927" y="6814605"/>
                </a:cubicBezTo>
                <a:lnTo>
                  <a:pt x="2818504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C2EC19-A157-8389-07DB-65065908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16" y="675775"/>
            <a:ext cx="4474595" cy="23742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br>
              <a:rPr lang="en-US" sz="3700"/>
            </a:br>
            <a:r>
              <a:rPr lang="en-US" sz="3700"/>
              <a:t>Document List – Shared Views </a:t>
            </a:r>
            <a:br>
              <a:rPr lang="en-US" sz="3700"/>
            </a:br>
            <a:br>
              <a:rPr lang="en-US" sz="3700"/>
            </a:br>
            <a:endParaRPr lang="en-US" sz="3200">
              <a:solidFill>
                <a:srgbClr val="FFFFFF"/>
              </a:solidFill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4CC2F731-7C1F-4580-A05C-4A6B40BF1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1600" y="2"/>
            <a:ext cx="7010401" cy="6857998"/>
          </a:xfrm>
          <a:custGeom>
            <a:avLst/>
            <a:gdLst>
              <a:gd name="connsiteX0" fmla="*/ 2363848 w 7010401"/>
              <a:gd name="connsiteY0" fmla="*/ 0 h 6857998"/>
              <a:gd name="connsiteX1" fmla="*/ 7010401 w 7010401"/>
              <a:gd name="connsiteY1" fmla="*/ 0 h 6857998"/>
              <a:gd name="connsiteX2" fmla="*/ 7010401 w 7010401"/>
              <a:gd name="connsiteY2" fmla="*/ 6857998 h 6857998"/>
              <a:gd name="connsiteX3" fmla="*/ 2363845 w 7010401"/>
              <a:gd name="connsiteY3" fmla="*/ 6857998 h 6857998"/>
              <a:gd name="connsiteX4" fmla="*/ 2251425 w 7010401"/>
              <a:gd name="connsiteY4" fmla="*/ 6814606 h 6857998"/>
              <a:gd name="connsiteX5" fmla="*/ 0 w 7010401"/>
              <a:gd name="connsiteY5" fmla="*/ 3429000 h 6857998"/>
              <a:gd name="connsiteX6" fmla="*/ 2251425 w 7010401"/>
              <a:gd name="connsiteY6" fmla="*/ 4339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1" h="6857998">
                <a:moveTo>
                  <a:pt x="2363848" y="0"/>
                </a:moveTo>
                <a:lnTo>
                  <a:pt x="7010401" y="0"/>
                </a:lnTo>
                <a:lnTo>
                  <a:pt x="7010401" y="6857998"/>
                </a:lnTo>
                <a:lnTo>
                  <a:pt x="2363845" y="6857998"/>
                </a:lnTo>
                <a:lnTo>
                  <a:pt x="2251425" y="6814606"/>
                </a:lnTo>
                <a:cubicBezTo>
                  <a:pt x="930367" y="6267962"/>
                  <a:pt x="0" y="4958036"/>
                  <a:pt x="0" y="3429000"/>
                </a:cubicBezTo>
                <a:cubicBezTo>
                  <a:pt x="0" y="1899963"/>
                  <a:pt x="930367" y="590037"/>
                  <a:pt x="2251425" y="43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C2228B-136C-F0E6-98F6-E07DBB3FD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17842" y="2551236"/>
            <a:ext cx="2676897" cy="2054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08126A-ECF7-DAA6-2919-81D9A3A037BF}"/>
              </a:ext>
            </a:extLst>
          </p:cNvPr>
          <p:cNvSpPr txBox="1"/>
          <p:nvPr/>
        </p:nvSpPr>
        <p:spPr>
          <a:xfrm>
            <a:off x="601579" y="2777289"/>
            <a:ext cx="3639552" cy="32162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00">
                <a:solidFill>
                  <a:srgbClr val="FFFFFF"/>
                </a:solidFill>
                <a:latin typeface="Arial Nova Light"/>
              </a:rPr>
              <a:t>Use advanced filtering to create views</a:t>
            </a:r>
            <a:br>
              <a:rPr lang="en-US" sz="2900">
                <a:latin typeface="Arial Nova Light"/>
              </a:rPr>
            </a:br>
            <a:br>
              <a:rPr lang="en-US" sz="2900">
                <a:latin typeface="Arial Nova Light"/>
              </a:rPr>
            </a:br>
            <a:r>
              <a:rPr lang="en-US" sz="2900" i="1">
                <a:solidFill>
                  <a:srgbClr val="FFFFFF"/>
                </a:solidFill>
                <a:latin typeface="Arial Nova Light"/>
              </a:rPr>
              <a:t>Save and share </a:t>
            </a:r>
            <a:br>
              <a:rPr lang="en-US" sz="2900" i="1">
                <a:latin typeface="Arial Nova Light"/>
              </a:rPr>
            </a:br>
            <a:r>
              <a:rPr lang="en-US" sz="2900" i="1">
                <a:solidFill>
                  <a:srgbClr val="FFFFFF"/>
                </a:solidFill>
                <a:latin typeface="Arial Nova Light"/>
              </a:rPr>
              <a:t>pre-configured views with other users</a:t>
            </a:r>
            <a:endParaRPr lang="en-US" i="1">
              <a:latin typeface="Arial Nova Light"/>
            </a:endParaRPr>
          </a:p>
        </p:txBody>
      </p:sp>
      <p:pic>
        <p:nvPicPr>
          <p:cNvPr id="8" name="Picture 7" descr="Here we have an example of a saved public view that shows seniors that are not graduating in may.">
            <a:extLst>
              <a:ext uri="{FF2B5EF4-FFF2-40B4-BE49-F238E27FC236}">
                <a16:creationId xmlns:a16="http://schemas.microsoft.com/office/drawing/2014/main" id="{88190B78-EEB1-166B-0E75-B5106A809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703" y="236971"/>
            <a:ext cx="2768116" cy="3050266"/>
          </a:xfrm>
          <a:prstGeom prst="rect">
            <a:avLst/>
          </a:prstGeom>
        </p:spPr>
      </p:pic>
      <p:pic>
        <p:nvPicPr>
          <p:cNvPr id="6" name="Picture 5" descr="Ensure the &quot;make public&quot; check box is checked, and save.">
            <a:extLst>
              <a:ext uri="{FF2B5EF4-FFF2-40B4-BE49-F238E27FC236}">
                <a16:creationId xmlns:a16="http://schemas.microsoft.com/office/drawing/2014/main" id="{A4B9D2CF-984C-0C6E-2FE6-F762C1516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5503" y="3564227"/>
            <a:ext cx="2639685" cy="30167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E2532-F4A7-30E2-0525-1FF82D28A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9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4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7C3AA-22F1-1243-F610-AC15A817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B0E76A1-2365-FCF2-6F1A-1CC5DB6D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286" y="950539"/>
            <a:ext cx="5032725" cy="2759603"/>
          </a:xfrm>
        </p:spPr>
        <p:txBody>
          <a:bodyPr>
            <a:normAutofit/>
          </a:bodyPr>
          <a:lstStyle/>
          <a:p>
            <a:r>
              <a:rPr lang="en-US" sz="4800"/>
              <a:t>What's New in FORMS?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2FCCA4-40CB-4D37-B2F1-B5C37CE80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9C78D4A-D4FC-874A-3B32-6C86B1E79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2331" r="32331"/>
          <a:stretch/>
        </p:blipFill>
        <p:spPr/>
      </p:pic>
    </p:spTree>
    <p:extLst>
      <p:ext uri="{BB962C8B-B14F-4D97-AF65-F5344CB8AC3E}">
        <p14:creationId xmlns:p14="http://schemas.microsoft.com/office/powerpoint/2010/main" val="208187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7F92FBB-F1A6-DCA3-4B03-5EA99AE4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093" y="271166"/>
            <a:ext cx="5032725" cy="712302"/>
          </a:xfrm>
        </p:spPr>
        <p:txBody>
          <a:bodyPr/>
          <a:lstStyle/>
          <a:p>
            <a:r>
              <a:rPr lang="en-US"/>
              <a:t>Read Only Images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E7B02-EB08-A24F-75EA-06FC55191B54}"/>
              </a:ext>
            </a:extLst>
          </p:cNvPr>
          <p:cNvSpPr txBox="1"/>
          <p:nvPr/>
        </p:nvSpPr>
        <p:spPr>
          <a:xfrm>
            <a:off x="5514474" y="982579"/>
            <a:ext cx="52898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2"/>
                </a:solidFill>
                <a:ea typeface="+mn-lt"/>
                <a:cs typeface="+mn-lt"/>
              </a:rPr>
              <a:t>They say a picture is worth a thousand words!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61357E36-869D-B6D4-3E6E-ED43A227E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7" b="37"/>
          <a:stretch/>
        </p:blipFill>
        <p:spPr/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3E47AC3-3E43-6A30-A709-127578992F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3186" y="1665800"/>
            <a:ext cx="5032725" cy="4166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Customize your form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E44FC-E43E-3153-168E-0A84BD9E6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Add a read only image as branding, type description / alt text and custom size and alignment.">
            <a:extLst>
              <a:ext uri="{FF2B5EF4-FFF2-40B4-BE49-F238E27FC236}">
                <a16:creationId xmlns:a16="http://schemas.microsoft.com/office/drawing/2014/main" id="{DFAC50FD-D4E8-D690-AED2-04136EBD8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342" y="2183393"/>
            <a:ext cx="5983606" cy="2676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886BD9-2FEF-B285-2E7A-3D3785E8A571}"/>
              </a:ext>
            </a:extLst>
          </p:cNvPr>
          <p:cNvSpPr txBox="1"/>
          <p:nvPr/>
        </p:nvSpPr>
        <p:spPr>
          <a:xfrm>
            <a:off x="6096442" y="4964863"/>
            <a:ext cx="59752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…Or use conditional logic to display instructional images,</a:t>
            </a:r>
          </a:p>
          <a:p>
            <a:r>
              <a:rPr lang="en-US">
                <a:solidFill>
                  <a:schemeClr val="bg2"/>
                </a:solidFill>
              </a:rPr>
              <a:t>    a logo, QR Code, or process flow</a:t>
            </a:r>
          </a:p>
        </p:txBody>
      </p:sp>
    </p:spTree>
    <p:extLst>
      <p:ext uri="{BB962C8B-B14F-4D97-AF65-F5344CB8AC3E}">
        <p14:creationId xmlns:p14="http://schemas.microsoft.com/office/powerpoint/2010/main" val="270171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A4C24C-FE1F-386D-ADF0-EC2D3861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409A230-1F63-4EE2-8589-626E2B6F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65A8E8-87E3-4DE2-BF21-0CD11D369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7F9D98B-D5C9-4581-805C-863BB6233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89510" y="-1255373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F53555D-6C9B-4EA0-B967-6C5A88051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81559" y="-1255372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546A0C-263A-7F48-98F0-022DA909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73252"/>
            <a:ext cx="3256059" cy="25845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700">
                <a:solidFill>
                  <a:srgbClr val="FFFFFF"/>
                </a:solidFill>
              </a:rPr>
              <a:t>Limit # of Submissions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F9D22-94AC-9559-ADB6-5E3E7CD2138D}"/>
              </a:ext>
            </a:extLst>
          </p:cNvPr>
          <p:cNvSpPr txBox="1"/>
          <p:nvPr/>
        </p:nvSpPr>
        <p:spPr>
          <a:xfrm>
            <a:off x="6801220" y="990953"/>
            <a:ext cx="28989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Configure Form Settings</a:t>
            </a:r>
          </a:p>
        </p:txBody>
      </p:sp>
      <p:pic>
        <p:nvPicPr>
          <p:cNvPr id="2" name="Picture 1" descr="You can now limit submissions to one per user or specify a number to limit the submissions to.">
            <a:extLst>
              <a:ext uri="{FF2B5EF4-FFF2-40B4-BE49-F238E27FC236}">
                <a16:creationId xmlns:a16="http://schemas.microsoft.com/office/drawing/2014/main" id="{9BC8BC54-1C57-C15A-BDA2-C2734791B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22" y="1383485"/>
            <a:ext cx="6875786" cy="3488772"/>
          </a:xfrm>
          <a:prstGeom prst="rect">
            <a:avLst/>
          </a:prstGeom>
        </p:spPr>
      </p:pic>
      <p:pic>
        <p:nvPicPr>
          <p:cNvPr id="6" name="Picture 5" descr="If a submitter attempts to submit a form after the limit has passed, this error message will appear, stating that they are not able to submit.">
            <a:extLst>
              <a:ext uri="{FF2B5EF4-FFF2-40B4-BE49-F238E27FC236}">
                <a16:creationId xmlns:a16="http://schemas.microsoft.com/office/drawing/2014/main" id="{ADBCB000-80B3-1C90-2176-41C57AF6A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292" y="5289404"/>
            <a:ext cx="7692871" cy="5886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825A7-625E-144B-E318-DC116E244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900">
              <a:solidFill>
                <a:schemeClr val="accent2"/>
              </a:solidFill>
            </a:endParaRPr>
          </a:p>
        </p:txBody>
      </p:sp>
      <p:pic>
        <p:nvPicPr>
          <p:cNvPr id="11" name="Picture 10" descr="This error message will appear if the submission is outside of the date range that was configured.">
            <a:extLst>
              <a:ext uri="{FF2B5EF4-FFF2-40B4-BE49-F238E27FC236}">
                <a16:creationId xmlns:a16="http://schemas.microsoft.com/office/drawing/2014/main" id="{3FAB3437-1F0D-9D2C-32CA-0518AE421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729" y="5890639"/>
            <a:ext cx="7683577" cy="5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7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AAEC5E-1903-897F-3899-D104894E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Validation Gadget</a:t>
            </a:r>
            <a:br>
              <a:rPr lang="en-US"/>
            </a:br>
            <a:r>
              <a:rPr lang="en-US" sz="2000"/>
              <a:t>Reduce user errors!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171ED2-DFD4-666E-F6D1-C672E5CE86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53150" y="1888158"/>
            <a:ext cx="6136643" cy="8793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Prevent submission or workflow action</a:t>
            </a:r>
          </a:p>
          <a:p>
            <a:pPr>
              <a:buClr>
                <a:srgbClr val="000000"/>
              </a:buClr>
            </a:pPr>
            <a:r>
              <a:rPr lang="en-US"/>
              <a:t>Display a </a:t>
            </a:r>
            <a:r>
              <a:rPr lang="en-US" b="1"/>
              <a:t>custom error message </a:t>
            </a:r>
            <a:r>
              <a:rPr lang="en-US"/>
              <a:t>based on field selections </a:t>
            </a:r>
          </a:p>
          <a:p>
            <a:endParaRPr lang="en-US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91982FA-A9CA-9ACC-09E4-77FD999BD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3" b="103"/>
          <a:stretch/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270016-E0B6-DAC7-B6DA-CC7F3A15D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An example of how to use a validation gadget, here if the submitter has checked that they would like a desktop computer and a laptop computer. In this case, a custom error message appears and says &quot;selecting both a laptop and desktop computer is not allowed - please select only one.&quot;">
            <a:extLst>
              <a:ext uri="{FF2B5EF4-FFF2-40B4-BE49-F238E27FC236}">
                <a16:creationId xmlns:a16="http://schemas.microsoft.com/office/drawing/2014/main" id="{D5BE8BEF-C86B-F084-63E1-9D62856C6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66" y="2855619"/>
            <a:ext cx="6352796" cy="3296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3E8C6-C3CD-C019-D554-476589422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15768" y="377346"/>
            <a:ext cx="116046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9C0EA8-1D7C-4958-8088-FCCA7A14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00D6DE-A23B-4C22-B47F-8F693347E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D14FB4-6458-4E1D-B46C-BBE29EDF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F0F7CE-15DE-4549-B1AD-71D91FB5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182352" cy="6857998"/>
          </a:xfrm>
          <a:custGeom>
            <a:avLst/>
            <a:gdLst>
              <a:gd name="connsiteX0" fmla="*/ 0 w 5182352"/>
              <a:gd name="connsiteY0" fmla="*/ 0 h 6857998"/>
              <a:gd name="connsiteX1" fmla="*/ 2818507 w 5182352"/>
              <a:gd name="connsiteY1" fmla="*/ 0 h 6857998"/>
              <a:gd name="connsiteX2" fmla="*/ 2930927 w 5182352"/>
              <a:gd name="connsiteY2" fmla="*/ 43392 h 6857998"/>
              <a:gd name="connsiteX3" fmla="*/ 5182352 w 5182352"/>
              <a:gd name="connsiteY3" fmla="*/ 3428998 h 6857998"/>
              <a:gd name="connsiteX4" fmla="*/ 2930927 w 5182352"/>
              <a:gd name="connsiteY4" fmla="*/ 6814605 h 6857998"/>
              <a:gd name="connsiteX5" fmla="*/ 2818504 w 5182352"/>
              <a:gd name="connsiteY5" fmla="*/ 6857998 h 6857998"/>
              <a:gd name="connsiteX6" fmla="*/ 0 w 5182352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2352" h="6857998">
                <a:moveTo>
                  <a:pt x="0" y="0"/>
                </a:moveTo>
                <a:lnTo>
                  <a:pt x="2818507" y="0"/>
                </a:lnTo>
                <a:lnTo>
                  <a:pt x="2930927" y="43392"/>
                </a:lnTo>
                <a:cubicBezTo>
                  <a:pt x="4251985" y="590036"/>
                  <a:pt x="5182352" y="1899962"/>
                  <a:pt x="5182352" y="3428998"/>
                </a:cubicBezTo>
                <a:cubicBezTo>
                  <a:pt x="5182352" y="4958035"/>
                  <a:pt x="4251985" y="6267961"/>
                  <a:pt x="2930927" y="6814605"/>
                </a:cubicBezTo>
                <a:lnTo>
                  <a:pt x="2818504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1D41D-4E2E-82AC-B9C6-01D42069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1"/>
            <a:ext cx="4080681" cy="365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</a:rPr>
              <a:t>Autocomplete Options</a:t>
            </a:r>
            <a:br>
              <a:rPr lang="en-US" sz="4400">
                <a:solidFill>
                  <a:srgbClr val="FFFFFF"/>
                </a:solidFill>
              </a:rPr>
            </a:b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D434D-0625-A13D-FF86-7DFC1520BE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399" y="4071911"/>
            <a:ext cx="3466531" cy="100820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spcBef>
                <a:spcPts val="1000"/>
              </a:spcBef>
              <a:buClr>
                <a:schemeClr val="accent5"/>
              </a:buClr>
              <a:buNone/>
            </a:pPr>
            <a:r>
              <a:rPr lang="en-US" sz="1600" b="1" cap="all" spc="300">
                <a:solidFill>
                  <a:srgbClr val="FFFFFF"/>
                </a:solidFill>
              </a:rPr>
              <a:t>For Short Text, Long Text and Email </a:t>
            </a:r>
            <a:r>
              <a:rPr lang="en-US" sz="4400" b="1" cap="all" spc="300">
                <a:solidFill>
                  <a:srgbClr val="FFFFFF"/>
                </a:solidFill>
              </a:rPr>
              <a:t>Gadgets</a:t>
            </a: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3D651D50-AFE8-4258-90FE-E239C3138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1600" y="2"/>
            <a:ext cx="7010401" cy="6857998"/>
          </a:xfrm>
          <a:custGeom>
            <a:avLst/>
            <a:gdLst>
              <a:gd name="connsiteX0" fmla="*/ 2363848 w 7010401"/>
              <a:gd name="connsiteY0" fmla="*/ 0 h 6857998"/>
              <a:gd name="connsiteX1" fmla="*/ 7010401 w 7010401"/>
              <a:gd name="connsiteY1" fmla="*/ 0 h 6857998"/>
              <a:gd name="connsiteX2" fmla="*/ 7010401 w 7010401"/>
              <a:gd name="connsiteY2" fmla="*/ 6857998 h 6857998"/>
              <a:gd name="connsiteX3" fmla="*/ 2363845 w 7010401"/>
              <a:gd name="connsiteY3" fmla="*/ 6857998 h 6857998"/>
              <a:gd name="connsiteX4" fmla="*/ 2251425 w 7010401"/>
              <a:gd name="connsiteY4" fmla="*/ 6814606 h 6857998"/>
              <a:gd name="connsiteX5" fmla="*/ 0 w 7010401"/>
              <a:gd name="connsiteY5" fmla="*/ 3429000 h 6857998"/>
              <a:gd name="connsiteX6" fmla="*/ 2251425 w 7010401"/>
              <a:gd name="connsiteY6" fmla="*/ 4339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1" h="6857998">
                <a:moveTo>
                  <a:pt x="2363848" y="0"/>
                </a:moveTo>
                <a:lnTo>
                  <a:pt x="7010401" y="0"/>
                </a:lnTo>
                <a:lnTo>
                  <a:pt x="7010401" y="6857998"/>
                </a:lnTo>
                <a:lnTo>
                  <a:pt x="2363845" y="6857998"/>
                </a:lnTo>
                <a:lnTo>
                  <a:pt x="2251425" y="6814606"/>
                </a:lnTo>
                <a:cubicBezTo>
                  <a:pt x="930367" y="6267962"/>
                  <a:pt x="0" y="4958036"/>
                  <a:pt x="0" y="3429000"/>
                </a:cubicBezTo>
                <a:cubicBezTo>
                  <a:pt x="0" y="1899963"/>
                  <a:pt x="930367" y="590037"/>
                  <a:pt x="2251425" y="43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You can configure autocomplete options by toggling on this setting and verifying which field you would like forms to auto complete. ">
            <a:extLst>
              <a:ext uri="{FF2B5EF4-FFF2-40B4-BE49-F238E27FC236}">
                <a16:creationId xmlns:a16="http://schemas.microsoft.com/office/drawing/2014/main" id="{C655B4D1-1D0F-0001-8EAB-57F35ECB7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422" y="817538"/>
            <a:ext cx="4859557" cy="37540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D28F3-FA8E-BCA9-1053-5AAA8FCD5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900">
              <a:solidFill>
                <a:schemeClr val="accent2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A4F265A-0BAA-87E4-EB05-CE8F6128C36C}"/>
              </a:ext>
            </a:extLst>
          </p:cNvPr>
          <p:cNvSpPr txBox="1">
            <a:spLocks/>
          </p:cNvSpPr>
          <p:nvPr/>
        </p:nvSpPr>
        <p:spPr>
          <a:xfrm>
            <a:off x="6749666" y="5426986"/>
            <a:ext cx="5201687" cy="1008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1200" cap="all" spc="300">
                <a:solidFill>
                  <a:schemeClr val="tx1"/>
                </a:solidFill>
                <a:ea typeface="+mn-lt"/>
                <a:cs typeface="+mn-lt"/>
              </a:rPr>
              <a:t>utilizes browser autocomplete settings to suggest a value on a form field for selection 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9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ED85171-4A9E-4BA1-BD5E-13B660AD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455" y="1"/>
            <a:ext cx="6732644" cy="6857999"/>
          </a:xfrm>
          <a:custGeom>
            <a:avLst/>
            <a:gdLst>
              <a:gd name="connsiteX0" fmla="*/ 2 w 6757947"/>
              <a:gd name="connsiteY0" fmla="*/ 0 h 6857999"/>
              <a:gd name="connsiteX1" fmla="*/ 3564834 w 6757947"/>
              <a:gd name="connsiteY1" fmla="*/ 0 h 6857999"/>
              <a:gd name="connsiteX2" fmla="*/ 6757947 w 6757947"/>
              <a:gd name="connsiteY2" fmla="*/ 0 h 6857999"/>
              <a:gd name="connsiteX3" fmla="*/ 6757947 w 6757947"/>
              <a:gd name="connsiteY3" fmla="*/ 6857999 h 6857999"/>
              <a:gd name="connsiteX4" fmla="*/ 3658076 w 6757947"/>
              <a:gd name="connsiteY4" fmla="*/ 6857999 h 6857999"/>
              <a:gd name="connsiteX5" fmla="*/ 3564834 w 6757947"/>
              <a:gd name="connsiteY5" fmla="*/ 6857999 h 6857999"/>
              <a:gd name="connsiteX6" fmla="*/ 3564834 w 6757947"/>
              <a:gd name="connsiteY6" fmla="*/ 6855652 h 6857999"/>
              <a:gd name="connsiteX7" fmla="*/ 3469832 w 6757947"/>
              <a:gd name="connsiteY7" fmla="*/ 6853261 h 6857999"/>
              <a:gd name="connsiteX8" fmla="*/ 0 w 6757947"/>
              <a:gd name="connsiteY8" fmla="*/ 3216493 h 6857999"/>
              <a:gd name="connsiteX9" fmla="*/ 2532 w 6757947"/>
              <a:gd name="connsiteY9" fmla="*/ 3116768 h 6857999"/>
              <a:gd name="connsiteX10" fmla="*/ 2 w 6757947"/>
              <a:gd name="connsiteY10" fmla="*/ 3116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7947" h="6857999">
                <a:moveTo>
                  <a:pt x="2" y="0"/>
                </a:moveTo>
                <a:lnTo>
                  <a:pt x="3564834" y="0"/>
                </a:lnTo>
                <a:lnTo>
                  <a:pt x="6757947" y="0"/>
                </a:lnTo>
                <a:lnTo>
                  <a:pt x="6757947" y="6857999"/>
                </a:lnTo>
                <a:lnTo>
                  <a:pt x="3658076" y="6857999"/>
                </a:lnTo>
                <a:lnTo>
                  <a:pt x="3564834" y="6857999"/>
                </a:lnTo>
                <a:lnTo>
                  <a:pt x="3564834" y="6855652"/>
                </a:lnTo>
                <a:lnTo>
                  <a:pt x="3469832" y="6853261"/>
                </a:lnTo>
                <a:cubicBezTo>
                  <a:pt x="1537014" y="6755730"/>
                  <a:pt x="0" y="5164793"/>
                  <a:pt x="0" y="3216493"/>
                </a:cubicBezTo>
                <a:lnTo>
                  <a:pt x="2532" y="3116768"/>
                </a:lnTo>
                <a:lnTo>
                  <a:pt x="2" y="31167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A0D2B71-5D5B-4887-8703-474324E0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33726A-64BA-4161-9C00-56473978E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9" y="0"/>
            <a:ext cx="73660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C69426-91BF-42CB-85D6-367FB5AC5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23" y="0"/>
            <a:ext cx="7366098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6F26F-0C2E-0147-229E-E01A7099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36980"/>
            <a:ext cx="5467350" cy="3268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Additional Data Lookup </a:t>
            </a:r>
            <a:r>
              <a:rPr lang="en-US" sz="4400">
                <a:solidFill>
                  <a:srgbClr val="FFFFFF"/>
                </a:solidFill>
              </a:rPr>
              <a:t>(Single Item)</a:t>
            </a:r>
            <a:r>
              <a:rPr lang="en-US" sz="5400">
                <a:solidFill>
                  <a:srgbClr val="FFFFFF"/>
                </a:solidFill>
              </a:rPr>
              <a:t> Input Options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9282055-79F7-4BB4-A6C7-92E8513A1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23" y="4343401"/>
            <a:ext cx="7366228" cy="2514599"/>
          </a:xfrm>
          <a:custGeom>
            <a:avLst/>
            <a:gdLst>
              <a:gd name="connsiteX0" fmla="*/ 0 w 7366228"/>
              <a:gd name="connsiteY0" fmla="*/ 0 h 2514599"/>
              <a:gd name="connsiteX1" fmla="*/ 4532311 w 7366228"/>
              <a:gd name="connsiteY1" fmla="*/ 0 h 2514599"/>
              <a:gd name="connsiteX2" fmla="*/ 4532311 w 7366228"/>
              <a:gd name="connsiteY2" fmla="*/ 1919 h 2514599"/>
              <a:gd name="connsiteX3" fmla="*/ 4608198 w 7366228"/>
              <a:gd name="connsiteY3" fmla="*/ 0 h 2514599"/>
              <a:gd name="connsiteX4" fmla="*/ 7364868 w 7366228"/>
              <a:gd name="connsiteY4" fmla="*/ 2487660 h 2514599"/>
              <a:gd name="connsiteX5" fmla="*/ 7366228 w 7366228"/>
              <a:gd name="connsiteY5" fmla="*/ 2514599 h 2514599"/>
              <a:gd name="connsiteX6" fmla="*/ 0 w 7366228"/>
              <a:gd name="connsiteY6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6228" h="2514599">
                <a:moveTo>
                  <a:pt x="0" y="0"/>
                </a:moveTo>
                <a:lnTo>
                  <a:pt x="4532311" y="0"/>
                </a:lnTo>
                <a:lnTo>
                  <a:pt x="4532311" y="1919"/>
                </a:lnTo>
                <a:lnTo>
                  <a:pt x="4608198" y="0"/>
                </a:lnTo>
                <a:cubicBezTo>
                  <a:pt x="6042918" y="0"/>
                  <a:pt x="7222966" y="1090378"/>
                  <a:pt x="7364868" y="2487660"/>
                </a:cubicBezTo>
                <a:lnTo>
                  <a:pt x="7366228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D271E-0557-C2BA-8C5F-DE1F34890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4694829"/>
            <a:ext cx="4629150" cy="1310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cap="all" spc="300">
                <a:solidFill>
                  <a:srgbClr val="FFFFFF"/>
                </a:solidFill>
              </a:rPr>
              <a:t>If your data source requires an input, select the appropriate form or  metadata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76B66-AE72-AED6-7686-7FC01F15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900">
              <a:solidFill>
                <a:schemeClr val="accent2"/>
              </a:solidFill>
            </a:endParaRPr>
          </a:p>
        </p:txBody>
      </p:sp>
      <p:pic>
        <p:nvPicPr>
          <p:cNvPr id="20" name="Content Placeholder 19" descr="A common use of data look up single item is using our LDAP integration to pre-populate submitter details. After connecting to the LDAP net id lookup, choose &quot;created by&quot; and select the gear icon and click &quot;username&quot;. ">
            <a:extLst>
              <a:ext uri="{FF2B5EF4-FFF2-40B4-BE49-F238E27FC236}">
                <a16:creationId xmlns:a16="http://schemas.microsoft.com/office/drawing/2014/main" id="{94C578B0-2E88-8E17-7B5F-3B770BFCA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23528" y="136621"/>
            <a:ext cx="3344748" cy="6391618"/>
          </a:xfrm>
        </p:spPr>
      </p:pic>
    </p:spTree>
    <p:extLst>
      <p:ext uri="{BB962C8B-B14F-4D97-AF65-F5344CB8AC3E}">
        <p14:creationId xmlns:p14="http://schemas.microsoft.com/office/powerpoint/2010/main" val="358308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D6615-D25F-9926-4A30-F6E04E58F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BD443BB-1B1B-A9DA-C6A7-277EB2E150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0984" y="351692"/>
            <a:ext cx="11522407" cy="16312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t>Data Lookup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t>(List) and (Multiselect)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t> Filtering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t>Filter Person Lookup by Group or Role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t>Narrow down your list of results</a:t>
            </a:r>
          </a:p>
        </p:txBody>
      </p:sp>
      <p:pic>
        <p:nvPicPr>
          <p:cNvPr id="14" name="Picture 13" descr="In this example, I am connecting my data source to Kuali People (everyone at UConn with an active net id) and filtering by the custom role name EFS Applications - Administrators. This filters my person drop down list to only 3 people. ">
            <a:extLst>
              <a:ext uri="{FF2B5EF4-FFF2-40B4-BE49-F238E27FC236}">
                <a16:creationId xmlns:a16="http://schemas.microsoft.com/office/drawing/2014/main" id="{36C0AC22-1451-1B7C-6A81-8D8CE502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43" y="1982536"/>
            <a:ext cx="10135519" cy="44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6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465791-02C3-85CB-EC2D-AE1D097A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PDF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CC286-7253-B31F-DFE6-802920A9FC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9759" y="1839045"/>
            <a:ext cx="5561510" cy="5191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noProof="1">
                <a:solidFill>
                  <a:srgbClr val="0C4046"/>
                </a:solidFill>
              </a:rPr>
              <a:t>Generates a PDF that looks like the real form</a:t>
            </a:r>
          </a:p>
          <a:p>
            <a:pPr marL="0" indent="0">
              <a:buClr>
                <a:srgbClr val="000000"/>
              </a:buClr>
              <a:buNone/>
            </a:pPr>
            <a:endParaRPr lang="en-US" b="1" noProof="1"/>
          </a:p>
        </p:txBody>
      </p:sp>
      <p:pic>
        <p:nvPicPr>
          <p:cNvPr id="9" name="Picture 8" descr="You may now select &quot;new pdf experience&quot; in Form settings to get a nicer, cleaner, accessible version of the form as a PDF.">
            <a:extLst>
              <a:ext uri="{FF2B5EF4-FFF2-40B4-BE49-F238E27FC236}">
                <a16:creationId xmlns:a16="http://schemas.microsoft.com/office/drawing/2014/main" id="{639FCD44-A264-1C80-4621-7A7349BDD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525" y="2362983"/>
            <a:ext cx="5565857" cy="27847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55FFBB-80AE-8597-75EB-DC2C51F8C354}"/>
              </a:ext>
            </a:extLst>
          </p:cNvPr>
          <p:cNvSpPr txBox="1"/>
          <p:nvPr/>
        </p:nvSpPr>
        <p:spPr>
          <a:xfrm>
            <a:off x="3043892" y="5303920"/>
            <a:ext cx="55658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rgbClr val="09283F"/>
                </a:solidFill>
              </a:rPr>
              <a:t>Configure this option in </a:t>
            </a:r>
            <a:r>
              <a:rPr lang="en-US" b="1" i="1">
                <a:solidFill>
                  <a:srgbClr val="09283F"/>
                </a:solidFill>
              </a:rPr>
              <a:t>Form Settings</a:t>
            </a:r>
            <a:endParaRPr lang="en-US" i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F2AD9-EC94-1F3D-3B79-64938E47A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6F6C58-6B76-A813-4E16-0287A115B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25424" y="471534"/>
            <a:ext cx="1104101" cy="1104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7EE345-C25A-2C5D-ED4C-B23F47332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14591" y="4085057"/>
            <a:ext cx="18650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/>
              <a:t>Fully Accessible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7EFD6-7BD0-D3EF-9314-FE7FB220C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9317" t="11019" r="29357" b="11474"/>
          <a:stretch>
            <a:fillRect/>
          </a:stretch>
        </p:blipFill>
        <p:spPr>
          <a:xfrm>
            <a:off x="9748599" y="3051062"/>
            <a:ext cx="986996" cy="1033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8BC7B1-FF12-9DC2-5B06-E2060F4BF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4418" y="545449"/>
            <a:ext cx="942059" cy="10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64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D56CA-4CA8-7E29-7DA5-AC2656E9F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7C3001-C172-9948-8F68-7EBC4E91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PDF Experience</a:t>
            </a:r>
            <a:br>
              <a:rPr lang="en-US"/>
            </a:br>
            <a:r>
              <a:rPr lang="en-US" sz="2000"/>
              <a:t>old &amp; new side by side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717D7-0F7C-9C38-9696-0B0BAFD13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D45A99-C1B9-30B9-7DE2-D93F7291B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25424" y="471534"/>
            <a:ext cx="1104101" cy="1104101"/>
          </a:xfrm>
          <a:prstGeom prst="rect">
            <a:avLst/>
          </a:prstGeom>
        </p:spPr>
      </p:pic>
      <p:pic>
        <p:nvPicPr>
          <p:cNvPr id="6" name="Picture 5" descr="Here is a side by side comparison of the old look vs. the new look.">
            <a:extLst>
              <a:ext uri="{FF2B5EF4-FFF2-40B4-BE49-F238E27FC236}">
                <a16:creationId xmlns:a16="http://schemas.microsoft.com/office/drawing/2014/main" id="{31509D7E-8216-82DF-5D04-D081543E0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85" y="1821766"/>
            <a:ext cx="11724788" cy="35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9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DBFA3-4929-EF34-6EC0-62D2B681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>
              <a:solidFill>
                <a:schemeClr val="accent2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0E4338-08DA-4872-90B0-8A5F96ADF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A97896-00E1-4EAF-86AF-CAEE0E99F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04103-6319-C1BA-994F-97D3A9F1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346824" cy="365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700" dirty="0">
                <a:solidFill>
                  <a:srgbClr val="FFFFFF"/>
                </a:solidFill>
              </a:rPr>
              <a:t>Goals of this presentation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0DE605-9FA9-43F7-9040-576E3AF4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88614" y="-1255373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BDBF61-EA98-4376-AA6B-83854BD34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80663" y="-1255372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ontent Placeholder 3" descr="Today we are going to discuss new features that Kuali has realeased since last tech day. Some features are more focued on providing a better user experience, while some provide toold to better analyze processes. ">
            <a:extLst>
              <a:ext uri="{FF2B5EF4-FFF2-40B4-BE49-F238E27FC236}">
                <a16:creationId xmlns:a16="http://schemas.microsoft.com/office/drawing/2014/main" id="{4E53ECCB-1FF7-BA0F-AEB1-DD7DEE2EF9B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72887152"/>
              </p:ext>
            </p:extLst>
          </p:nvPr>
        </p:nvGraphicFramePr>
        <p:xfrm>
          <a:off x="4953000" y="685801"/>
          <a:ext cx="6629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7017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F2E94-53F0-B71E-1527-6AC1B1A12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6619B3B-3419-DB4B-527D-AA8BB30B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600" y="950539"/>
            <a:ext cx="5372411" cy="2759603"/>
          </a:xfrm>
        </p:spPr>
        <p:txBody>
          <a:bodyPr>
            <a:normAutofit/>
          </a:bodyPr>
          <a:lstStyle/>
          <a:p>
            <a:r>
              <a:rPr lang="en-US" sz="4800"/>
              <a:t>What's New in WORKFLOW?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208E2-88CB-4A45-DEE7-8A4D15984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77556AA-A8E5-187B-9DB6-A56C8C6E8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2331" r="32331"/>
          <a:stretch/>
        </p:blipFill>
        <p:spPr/>
      </p:pic>
    </p:spTree>
    <p:extLst>
      <p:ext uri="{BB962C8B-B14F-4D97-AF65-F5344CB8AC3E}">
        <p14:creationId xmlns:p14="http://schemas.microsoft.com/office/powerpoint/2010/main" val="2782531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958C06-3C04-49E5-ADC2-F87376A58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D4F8B04-08DD-4011-96EC-6196277E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29679-3005-9CB8-CDCC-077C2284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2952465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>
                <a:solidFill>
                  <a:srgbClr val="FFFFFF"/>
                </a:solidFill>
              </a:rPr>
              <a:t>Workflow Notifications History </a:t>
            </a:r>
            <a:br>
              <a:rPr lang="en-US" sz="3100">
                <a:solidFill>
                  <a:srgbClr val="FFFFFF"/>
                </a:solidFill>
              </a:rPr>
            </a:br>
            <a:br>
              <a:rPr lang="en-US" sz="3100"/>
            </a:br>
            <a:r>
              <a:rPr lang="en-US" sz="1800" i="1">
                <a:solidFill>
                  <a:srgbClr val="FFFFFF"/>
                </a:solidFill>
              </a:rPr>
              <a:t>Workflow Settings Option</a:t>
            </a: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068666C8-2303-425E-AD7D-7978AF7FA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D96F9-2013-1DF4-F293-287FFD3D60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81538" y="685800"/>
            <a:ext cx="3801995" cy="5480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accent5"/>
              </a:buClr>
            </a:pPr>
            <a:r>
              <a:rPr lang="en-US">
                <a:solidFill>
                  <a:srgbClr val="0C4046"/>
                </a:solidFill>
              </a:rPr>
              <a:t>History of all notifications sent for a given document </a:t>
            </a:r>
          </a:p>
          <a:p>
            <a:pPr>
              <a:buClr>
                <a:schemeClr val="accent5"/>
              </a:buClr>
            </a:pPr>
            <a:r>
              <a:rPr lang="en-US">
                <a:solidFill>
                  <a:srgbClr val="0C4046"/>
                </a:solidFill>
              </a:rPr>
              <a:t>Viewable if the document is opened from the Document List or Action List </a:t>
            </a:r>
            <a:r>
              <a:rPr lang="en-US" sz="1400" i="1">
                <a:solidFill>
                  <a:srgbClr val="0C4046"/>
                </a:solidFill>
                <a:ea typeface="+mn-lt"/>
                <a:cs typeface="+mn-lt"/>
              </a:rPr>
              <a:t>(not visible to end user if document is opened from My Documents)</a:t>
            </a:r>
          </a:p>
          <a:p>
            <a:pPr marL="0">
              <a:buClr>
                <a:schemeClr val="accent5"/>
              </a:buClr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88BF1-C800-8A52-FADC-C40E110C98F0}"/>
              </a:ext>
            </a:extLst>
          </p:cNvPr>
          <p:cNvSpPr txBox="1"/>
          <p:nvPr/>
        </p:nvSpPr>
        <p:spPr>
          <a:xfrm>
            <a:off x="9134475" y="857249"/>
            <a:ext cx="241935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Workflow Status</a:t>
            </a:r>
          </a:p>
        </p:txBody>
      </p:sp>
      <p:pic>
        <p:nvPicPr>
          <p:cNvPr id="5" name="Picture 4" descr="Seeing the full email in the workflow history allows for a more informed overall view of the process and any communications recieved.">
            <a:extLst>
              <a:ext uri="{FF2B5EF4-FFF2-40B4-BE49-F238E27FC236}">
                <a16:creationId xmlns:a16="http://schemas.microsoft.com/office/drawing/2014/main" id="{2DF5A702-393F-B76D-3F9E-65F111547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201616"/>
            <a:ext cx="2895600" cy="4454768"/>
          </a:xfrm>
          <a:prstGeom prst="rect">
            <a:avLst/>
          </a:prstGeom>
        </p:spPr>
      </p:pic>
      <p:pic>
        <p:nvPicPr>
          <p:cNvPr id="7" name="Picture 6" descr="toggle on this setting to save a copy of notifications.">
            <a:extLst>
              <a:ext uri="{FF2B5EF4-FFF2-40B4-BE49-F238E27FC236}">
                <a16:creationId xmlns:a16="http://schemas.microsoft.com/office/drawing/2014/main" id="{6CCBFFA4-F4C5-CF29-50DA-B631C8B5F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460" y="5809875"/>
            <a:ext cx="4665082" cy="6179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C6D19-93DD-132B-DFD3-62416E31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9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19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945D54-A284-835B-B949-4F6D36F3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69277"/>
            <a:ext cx="10168203" cy="148817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436172"/>
                </a:solidFill>
              </a:rPr>
              <a:t>To Deny or Send Back?</a:t>
            </a:r>
            <a:br>
              <a:rPr lang="en-US" sz="4000">
                <a:solidFill>
                  <a:srgbClr val="436172"/>
                </a:solidFill>
              </a:rPr>
            </a:br>
            <a:r>
              <a:rPr lang="en-US" sz="2000" i="1">
                <a:solidFill>
                  <a:srgbClr val="436172"/>
                </a:solidFill>
              </a:rPr>
              <a:t>Configurable options</a:t>
            </a:r>
            <a:r>
              <a:rPr lang="en-US" sz="4000">
                <a:solidFill>
                  <a:srgbClr val="436172"/>
                </a:solidFill>
              </a:rPr>
              <a:t> </a:t>
            </a:r>
            <a:endParaRPr lang="en-US" sz="4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E04509-99F0-B7A3-5C7A-C5A63504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 descr="In the workflow settings, you can now choose if you would like to disallow approvers to deny submissions or disallow reviewers to send back to previous steps.">
            <a:extLst>
              <a:ext uri="{FF2B5EF4-FFF2-40B4-BE49-F238E27FC236}">
                <a16:creationId xmlns:a16="http://schemas.microsoft.com/office/drawing/2014/main" id="{FE97593D-4033-5E58-A4C5-BC6B0F18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4" t="2401"/>
          <a:stretch/>
        </p:blipFill>
        <p:spPr>
          <a:xfrm>
            <a:off x="1454538" y="2099080"/>
            <a:ext cx="4253785" cy="3167131"/>
          </a:xfrm>
          <a:prstGeom prst="rect">
            <a:avLst/>
          </a:prstGeom>
        </p:spPr>
      </p:pic>
      <p:pic>
        <p:nvPicPr>
          <p:cNvPr id="11" name="Picture 10" descr="This configuration can be set on an individual workflow step, as shown here.">
            <a:extLst>
              <a:ext uri="{FF2B5EF4-FFF2-40B4-BE49-F238E27FC236}">
                <a16:creationId xmlns:a16="http://schemas.microsoft.com/office/drawing/2014/main" id="{1BECF2AD-3D2A-A08A-957B-6FA4D313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551" y="2096752"/>
            <a:ext cx="5363866" cy="3160257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35496A1-E43B-A399-FC87-23627DAF0A1C}"/>
              </a:ext>
            </a:extLst>
          </p:cNvPr>
          <p:cNvSpPr txBox="1">
            <a:spLocks/>
          </p:cNvSpPr>
          <p:nvPr/>
        </p:nvSpPr>
        <p:spPr>
          <a:xfrm>
            <a:off x="4336363" y="5807652"/>
            <a:ext cx="4246639" cy="781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75"/>
              </a:spcBef>
              <a:buNone/>
            </a:pPr>
            <a:r>
              <a:rPr lang="en-US" i="1">
                <a:solidFill>
                  <a:srgbClr val="008561"/>
                </a:solidFill>
                <a:latin typeface="-apple-system"/>
              </a:rPr>
              <a:t>You may override overall workflow settings with an individual step configuration</a:t>
            </a:r>
          </a:p>
        </p:txBody>
      </p:sp>
    </p:spTree>
    <p:extLst>
      <p:ext uri="{BB962C8B-B14F-4D97-AF65-F5344CB8AC3E}">
        <p14:creationId xmlns:p14="http://schemas.microsoft.com/office/powerpoint/2010/main" val="415424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70FF25AD-0F94-41DA-B0CB-8FDC642B7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4EEE2-91CA-464B-AC64-5479DB513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50C165-81F9-4CBC-87CA-3E6EBEA63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1A212B-431A-4929-AA76-34A688D35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7B422-EF60-67D2-CB99-55E2EB26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30307"/>
            <a:ext cx="9914859" cy="1371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What's Next?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i="1">
                <a:solidFill>
                  <a:srgbClr val="FFFFFF"/>
                </a:solidFill>
              </a:rPr>
              <a:t>Looking ahead for Kuali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11EF7-A2FB-C2A2-C032-90DA2DCA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10001"/>
            <a:ext cx="9753600" cy="336696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Internationalization</a:t>
            </a:r>
          </a:p>
          <a:p>
            <a:pPr>
              <a:lnSpc>
                <a:spcPct val="110000"/>
              </a:lnSpc>
            </a:pPr>
            <a:r>
              <a:rPr lang="en-US" sz="1700"/>
              <a:t>AI Integrations</a:t>
            </a:r>
          </a:p>
          <a:p>
            <a:pPr>
              <a:lnSpc>
                <a:spcPct val="110000"/>
              </a:lnSpc>
            </a:pPr>
            <a:r>
              <a:rPr lang="en-US" sz="1700"/>
              <a:t>Integrations in Anonymous Forms</a:t>
            </a:r>
          </a:p>
          <a:p>
            <a:pPr>
              <a:lnSpc>
                <a:spcPct val="110000"/>
              </a:lnSpc>
            </a:pPr>
            <a:r>
              <a:rPr lang="en-US" sz="1700"/>
              <a:t>Performance</a:t>
            </a:r>
          </a:p>
          <a:p>
            <a:pPr>
              <a:lnSpc>
                <a:spcPct val="110000"/>
              </a:lnSpc>
            </a:pPr>
            <a:r>
              <a:rPr lang="en-US" sz="1700"/>
              <a:t>Routing to External Users</a:t>
            </a:r>
          </a:p>
          <a:p>
            <a:pPr>
              <a:lnSpc>
                <a:spcPct val="110000"/>
              </a:lnSpc>
            </a:pPr>
            <a:r>
              <a:rPr lang="en-US" sz="1700"/>
              <a:t>Scheduled Notifications</a:t>
            </a:r>
          </a:p>
          <a:p>
            <a:pPr>
              <a:lnSpc>
                <a:spcPct val="110000"/>
              </a:lnSpc>
            </a:pPr>
            <a:r>
              <a:rPr lang="en-US" sz="1700"/>
              <a:t>Section Level Permissions</a:t>
            </a:r>
          </a:p>
          <a:p>
            <a:pPr>
              <a:lnSpc>
                <a:spcPct val="110000"/>
              </a:lnSpc>
            </a:pPr>
            <a:r>
              <a:rPr lang="en-US" sz="1700"/>
              <a:t>CSV Import</a:t>
            </a:r>
          </a:p>
        </p:txBody>
      </p:sp>
    </p:spTree>
    <p:extLst>
      <p:ext uri="{BB962C8B-B14F-4D97-AF65-F5344CB8AC3E}">
        <p14:creationId xmlns:p14="http://schemas.microsoft.com/office/powerpoint/2010/main" val="3427288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F6DD5F-8937-4B3E-911F-EB7A7D399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11144A-98D8-4F6D-AEFF-CFBAC7669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2355F-6041-49B6-9ADE-ADA617C2A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1741" y="3249454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A36BA93-6E64-4A0E-B2C4-34541F175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3790" y="3249455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DCAB4-33B7-1BA4-09C3-1D6C0DBE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60" y="667440"/>
            <a:ext cx="4062009" cy="4314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</a:rPr>
              <a:t>Kuali Circles</a:t>
            </a:r>
            <a:br>
              <a:rPr lang="en-US" sz="4000">
                <a:solidFill>
                  <a:srgbClr val="FFFFFF"/>
                </a:solidFill>
              </a:rPr>
            </a:br>
            <a:br>
              <a:rPr lang="en-US" sz="4000"/>
            </a:br>
            <a:r>
              <a:rPr lang="en-US" sz="2800">
                <a:solidFill>
                  <a:srgbClr val="FFFFFF"/>
                </a:solidFill>
              </a:rPr>
              <a:t>Community Space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522C41-9382-C6D2-5FF3-6776C7077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3949" y="1324894"/>
            <a:ext cx="6648449" cy="12465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A5F64-1BC2-0E8E-7778-1984B8F0A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2044" y="3146904"/>
            <a:ext cx="6385661" cy="25342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Connect with Peers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Learn from the Community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Engage with Kuali</a:t>
            </a:r>
          </a:p>
          <a:p>
            <a:endParaRPr lang="en-US" i="1"/>
          </a:p>
          <a:p>
            <a:r>
              <a:rPr lang="en-US" i="1"/>
              <a:t>Login required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B6F37-9C9F-B912-C674-71FB2F00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19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1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D7A98B-C8EB-74C0-4946-87440C434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316" b="10316"/>
          <a:stretch/>
        </p:blipFill>
        <p:spPr>
          <a:xfrm>
            <a:off x="635060" y="630936"/>
            <a:ext cx="10921880" cy="3294019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806A40-D678-FBBE-EDE6-DE6B4E80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</p:spPr>
        <p:txBody>
          <a:bodyPr anchor="b">
            <a:normAutofit/>
          </a:bodyPr>
          <a:lstStyle/>
          <a:p>
            <a:r>
              <a:rPr lang="en-US"/>
              <a:t>Visit the Kuali Build Knowledge 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9AA13-78E9-AA19-8B8A-66FCE981F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vert="horz" lIns="91440" tIns="0" rIns="91440" bIns="0" rtlCol="0">
            <a:normAutofit/>
          </a:bodyPr>
          <a:lstStyle/>
          <a:p>
            <a:r>
              <a:rPr lang="en-US"/>
              <a:t>Learn how to build an app, administer groups and manage submissions (Document List)</a:t>
            </a:r>
          </a:p>
        </p:txBody>
      </p:sp>
    </p:spTree>
    <p:extLst>
      <p:ext uri="{BB962C8B-B14F-4D97-AF65-F5344CB8AC3E}">
        <p14:creationId xmlns:p14="http://schemas.microsoft.com/office/powerpoint/2010/main" val="236530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2D5842-F719-CBBE-799F-C90DE7FB4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7394F0D-CEE3-85DE-6C43-316A181B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2D9D3F3-D2B9-2C62-F5D1-95B5D9309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595A7B-2758-AF0E-64F1-92EEAF59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8DCF43D-28E9-36EB-8E5E-C52F93200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88614" y="-1255373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3AA6AFD-0D0B-09F1-6704-CF0F98B5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80663" y="-1255372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1BDB4A-2C0F-9A14-8729-BC37D280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6" y="830779"/>
            <a:ext cx="4118511" cy="4896019"/>
          </a:xfrm>
        </p:spPr>
        <p:txBody>
          <a:bodyPr/>
          <a:lstStyle/>
          <a:p>
            <a:r>
              <a:rPr lang="en-US"/>
              <a:t>Contact Us!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9F93F9-6525-3C1D-6E39-C2BF0C41076F}"/>
              </a:ext>
            </a:extLst>
          </p:cNvPr>
          <p:cNvSpPr txBox="1"/>
          <p:nvPr/>
        </p:nvSpPr>
        <p:spPr>
          <a:xfrm>
            <a:off x="5625227" y="2666306"/>
            <a:ext cx="6140067" cy="15286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75"/>
              </a:lnSpc>
            </a:pPr>
            <a:r>
              <a:rPr lang="en-US" sz="2000" b="1">
                <a:solidFill>
                  <a:schemeClr val="accent2"/>
                </a:solidFill>
                <a:latin typeface="Century Gothic"/>
                <a:cs typeface="Segoe UI"/>
              </a:rPr>
              <a:t>Contact ITS Kuali Build Support</a:t>
            </a:r>
            <a:endParaRPr lang="en-US" sz="2000" b="1">
              <a:solidFill>
                <a:schemeClr val="accent2"/>
              </a:solidFill>
            </a:endParaRPr>
          </a:p>
          <a:p>
            <a:pPr>
              <a:lnSpc>
                <a:spcPts val="1575"/>
              </a:lnSpc>
            </a:pPr>
            <a:endParaRPr lang="en-US" sz="1600">
              <a:latin typeface="Century Gothic"/>
              <a:cs typeface="Segoe UI"/>
            </a:endParaRPr>
          </a:p>
          <a:p>
            <a:pPr marL="457200" indent="-457200">
              <a:lnSpc>
                <a:spcPts val="1575"/>
              </a:lnSpc>
              <a:buFont typeface=""/>
              <a:buAutoNum type="arabicPeriod"/>
            </a:pPr>
            <a:r>
              <a:rPr lang="en-US" sz="1600">
                <a:latin typeface="Century Gothic"/>
                <a:cs typeface="Arial"/>
              </a:rPr>
              <a:t>Visit the </a:t>
            </a:r>
            <a:r>
              <a:rPr lang="en-US" sz="1600" b="1" u="sng">
                <a:latin typeface="Century Gothic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Technology Support Center Portal</a:t>
            </a:r>
            <a:r>
              <a:rPr lang="en-US" sz="1600" b="1">
                <a:latin typeface="Century Gothic"/>
                <a:cs typeface="Arial"/>
              </a:rPr>
              <a:t> </a:t>
            </a:r>
            <a:r>
              <a:rPr lang="en-US" sz="1600">
                <a:latin typeface="Century Gothic"/>
                <a:cs typeface="Arial"/>
              </a:rPr>
              <a:t>​</a:t>
            </a:r>
          </a:p>
          <a:p>
            <a:pPr marL="457200" indent="-457200">
              <a:lnSpc>
                <a:spcPts val="1575"/>
              </a:lnSpc>
              <a:buAutoNum type="arabicPeriod"/>
            </a:pPr>
            <a:endParaRPr lang="en-US" sz="1600">
              <a:latin typeface="Century Gothic"/>
              <a:cs typeface="Arial"/>
            </a:endParaRPr>
          </a:p>
          <a:p>
            <a:pPr marL="457200" indent="-457200">
              <a:lnSpc>
                <a:spcPts val="1575"/>
              </a:lnSpc>
              <a:buFont typeface=""/>
              <a:buAutoNum type="arabicPeriod"/>
            </a:pPr>
            <a:r>
              <a:rPr lang="en-US" sz="1600">
                <a:latin typeface="Century Gothic"/>
                <a:cs typeface="Arial"/>
              </a:rPr>
              <a:t>Email </a:t>
            </a:r>
            <a:r>
              <a:rPr lang="en-US" sz="1600" b="1" u="sng">
                <a:latin typeface="Century Gothic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techsupport@uconn.edu</a:t>
            </a:r>
            <a:r>
              <a:rPr lang="en-US" sz="1600">
                <a:latin typeface="Century Gothic"/>
                <a:cs typeface="Arial"/>
              </a:rPr>
              <a:t>​</a:t>
            </a:r>
          </a:p>
          <a:p>
            <a:pPr marL="457200" indent="-457200">
              <a:lnSpc>
                <a:spcPts val="1575"/>
              </a:lnSpc>
              <a:buFont typeface=""/>
              <a:buAutoNum type="arabicPeriod"/>
            </a:pPr>
            <a:endParaRPr lang="en-US" sz="1600">
              <a:latin typeface="Century Gothic"/>
              <a:cs typeface="Arial"/>
            </a:endParaRPr>
          </a:p>
          <a:p>
            <a:pPr marL="457200" indent="-457200">
              <a:lnSpc>
                <a:spcPts val="1575"/>
              </a:lnSpc>
              <a:buAutoNum type="arabicPeriod"/>
            </a:pPr>
            <a:r>
              <a:rPr lang="en-US" sz="1600">
                <a:latin typeface="Century Gothic"/>
                <a:cs typeface="Arial"/>
              </a:rPr>
              <a:t>Call 860-486-4357</a:t>
            </a:r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CFEF07B-AA01-6E19-3C24-83930EDABD6B}"/>
              </a:ext>
            </a:extLst>
          </p:cNvPr>
          <p:cNvSpPr>
            <a:spLocks noGrp="1"/>
          </p:cNvSpPr>
          <p:nvPr/>
        </p:nvSpPr>
        <p:spPr>
          <a:xfrm>
            <a:off x="5624384" y="5056568"/>
            <a:ext cx="4211796" cy="1325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1">
                <a:solidFill>
                  <a:schemeClr val="accent2"/>
                </a:solidFill>
                <a:latin typeface="Century Gothic"/>
              </a:rPr>
              <a:t>Help us help you!</a:t>
            </a:r>
            <a:br>
              <a:rPr lang="en-US" sz="1800" b="1">
                <a:solidFill>
                  <a:schemeClr val="accent2"/>
                </a:solidFill>
                <a:latin typeface="Century Gothic"/>
              </a:rPr>
            </a:br>
            <a:r>
              <a:rPr lang="en-US" sz="1800" b="1">
                <a:solidFill>
                  <a:schemeClr val="accent2"/>
                </a:solidFill>
                <a:latin typeface="Century Gothic"/>
              </a:rPr>
              <a:t>Include the name of your app!</a:t>
            </a:r>
            <a:endParaRPr 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25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C438479-D9C4-405C-839E-83EF682CD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C34D00-59E6-4E94-8FF4-B6FCB8FA9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010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962110E-7495-4BA4-8F6E-F141ED48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010402" cy="6858000"/>
          </a:xfrm>
          <a:custGeom>
            <a:avLst/>
            <a:gdLst>
              <a:gd name="connsiteX0" fmla="*/ 0 w 7010402"/>
              <a:gd name="connsiteY0" fmla="*/ 6854090 h 6858000"/>
              <a:gd name="connsiteX1" fmla="*/ 2789272 w 7010402"/>
              <a:gd name="connsiteY1" fmla="*/ 6854090 h 6858000"/>
              <a:gd name="connsiteX2" fmla="*/ 2943903 w 7010402"/>
              <a:gd name="connsiteY2" fmla="*/ 6858000 h 6858000"/>
              <a:gd name="connsiteX3" fmla="*/ 0 w 7010402"/>
              <a:gd name="connsiteY3" fmla="*/ 6858000 h 6858000"/>
              <a:gd name="connsiteX4" fmla="*/ 3098547 w 7010402"/>
              <a:gd name="connsiteY4" fmla="*/ 0 h 6858000"/>
              <a:gd name="connsiteX5" fmla="*/ 7010402 w 7010402"/>
              <a:gd name="connsiteY5" fmla="*/ 0 h 6858000"/>
              <a:gd name="connsiteX6" fmla="*/ 7010402 w 7010402"/>
              <a:gd name="connsiteY6" fmla="*/ 6858000 h 6858000"/>
              <a:gd name="connsiteX7" fmla="*/ 2943903 w 7010402"/>
              <a:gd name="connsiteY7" fmla="*/ 6858000 h 6858000"/>
              <a:gd name="connsiteX8" fmla="*/ 6374858 w 7010402"/>
              <a:gd name="connsiteY8" fmla="*/ 3427045 h 6858000"/>
              <a:gd name="connsiteX9" fmla="*/ 3120459 w 7010402"/>
              <a:gd name="connsiteY9" fmla="*/ 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10402" h="6858000">
                <a:moveTo>
                  <a:pt x="0" y="6854090"/>
                </a:moveTo>
                <a:lnTo>
                  <a:pt x="2789272" y="6854090"/>
                </a:lnTo>
                <a:lnTo>
                  <a:pt x="2943903" y="6858000"/>
                </a:lnTo>
                <a:lnTo>
                  <a:pt x="0" y="6858000"/>
                </a:lnTo>
                <a:close/>
                <a:moveTo>
                  <a:pt x="3098547" y="0"/>
                </a:moveTo>
                <a:lnTo>
                  <a:pt x="7010402" y="0"/>
                </a:lnTo>
                <a:lnTo>
                  <a:pt x="7010402" y="6858000"/>
                </a:lnTo>
                <a:lnTo>
                  <a:pt x="2943903" y="6858000"/>
                </a:lnTo>
                <a:cubicBezTo>
                  <a:pt x="4838767" y="6858000"/>
                  <a:pt x="6374858" y="5321909"/>
                  <a:pt x="6374858" y="3427045"/>
                </a:cubicBezTo>
                <a:cubicBezTo>
                  <a:pt x="6374858" y="1591396"/>
                  <a:pt x="4933273" y="92446"/>
                  <a:pt x="3120459" y="554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045BFA-4321-B7FA-2128-F3CEB5E6B0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4400" y="1033895"/>
            <a:ext cx="5495925" cy="28303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A6B31-500E-4BD9-FC1E-2DB640F5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87" b="3763"/>
          <a:stretch>
            <a:fillRect/>
          </a:stretch>
        </p:blipFill>
        <p:spPr>
          <a:xfrm>
            <a:off x="7123172" y="1987870"/>
            <a:ext cx="4976636" cy="28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3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2F37C-E1D7-2FE4-F6F1-8A6AD9CFC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740D1FA-A7FD-3577-34E9-D83EC53F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577" y="200330"/>
            <a:ext cx="6145823" cy="491759"/>
          </a:xfrm>
        </p:spPr>
        <p:txBody>
          <a:bodyPr>
            <a:normAutofit/>
          </a:bodyPr>
          <a:lstStyle/>
          <a:p>
            <a:r>
              <a:rPr lang="en-US" sz="240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156CD3-AFC6-9B36-EFAF-3875428FCC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71204" y="804903"/>
            <a:ext cx="6136643" cy="57787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Nova Light"/>
              </a:rPr>
              <a:t>What's New in App Management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 Nova Light"/>
              </a:rPr>
              <a:t>Links in Spaces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 Nova Light"/>
              </a:rPr>
              <a:t>Build Insights Dashboard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 Nova Light"/>
              </a:rPr>
              <a:t>App Permissions Redesign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solidFill>
                  <a:schemeClr val="tx1"/>
                </a:solidFill>
                <a:latin typeface="Arial Nova Light"/>
              </a:rPr>
              <a:t>What's New in the Document List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 Nova Light"/>
              </a:rPr>
              <a:t>Document List Filter and Views Redesign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solidFill>
                  <a:schemeClr val="tx1"/>
                </a:solidFill>
                <a:latin typeface="Arial Nova Light"/>
              </a:rPr>
              <a:t>What's New in Forms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 Nova Light"/>
              </a:rPr>
              <a:t>Read only image 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 Nova Light"/>
              </a:rPr>
              <a:t>Limit Submissions 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 Nova Light"/>
              </a:rPr>
              <a:t>Validation Gadget 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 Nova Light"/>
              </a:rPr>
              <a:t>Autocomplete for Gadgets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 Nova Light"/>
              </a:rPr>
              <a:t>Additional Data Lookup Input Options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 Nova Light"/>
              </a:rPr>
              <a:t>New PDF Experience 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solidFill>
                  <a:schemeClr val="tx1"/>
                </a:solidFill>
                <a:latin typeface="Arial Nova Light"/>
              </a:rPr>
              <a:t>What's New in Workflow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 Nova Light"/>
              </a:rPr>
              <a:t>Workflow Notifications History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 Nova Light"/>
              </a:rPr>
              <a:t>Configurable Send Back </a:t>
            </a:r>
            <a:br>
              <a:rPr lang="en-US" dirty="0">
                <a:latin typeface="Arial Nova Light"/>
              </a:rPr>
            </a:br>
            <a:br>
              <a:rPr lang="en-US" sz="800" dirty="0">
                <a:latin typeface="Arial Nova Light"/>
              </a:rPr>
            </a:br>
            <a:br>
              <a:rPr lang="en-US" sz="800" dirty="0">
                <a:latin typeface="Arial Nova Light"/>
              </a:rPr>
            </a:br>
            <a:endParaRPr lang="en-US" sz="800" dirty="0">
              <a:solidFill>
                <a:schemeClr val="tx1"/>
              </a:solidFill>
              <a:latin typeface="Arial Nova Light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6AE82BB-B5B0-98CB-CB9B-6E95BCE0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3" b="103"/>
          <a:stretch/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64996-CD35-064A-DA77-5C0C3F02F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BCFF933-70CF-D939-2C87-4785211A6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626688" y="1003206"/>
            <a:ext cx="2675511" cy="5686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400">
                <a:latin typeface="Arial Nova Light"/>
              </a:rPr>
            </a:br>
            <a:br>
              <a:rPr lang="en-US" sz="1400">
                <a:latin typeface="Arial Nova Light"/>
              </a:rPr>
            </a:br>
            <a:br>
              <a:rPr lang="en-US" sz="1400">
                <a:latin typeface="Arial Nova Light"/>
              </a:rPr>
            </a:br>
            <a:br>
              <a:rPr lang="en-US" sz="1400">
                <a:latin typeface="Arial Nova Light"/>
              </a:rPr>
            </a:br>
            <a:br>
              <a:rPr lang="en-US" sz="1400">
                <a:latin typeface="Arial Nova Light"/>
              </a:rPr>
            </a:br>
            <a:endParaRPr lang="en-US" sz="1400">
              <a:solidFill>
                <a:schemeClr val="tx1"/>
              </a:solidFill>
              <a:latin typeface="Arial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115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BA66C08-20F3-FEF6-5412-6CE8F979EF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7956" y="456833"/>
            <a:ext cx="10912294" cy="11790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What's New in Kuali Build?</a:t>
            </a:r>
          </a:p>
        </p:txBody>
      </p:sp>
      <p:pic>
        <p:nvPicPr>
          <p:cNvPr id="6" name="Picture 5" descr="On the top right corner of the kuali build homepage you'll be able to see what's new, these include bug patches as well as summaries of new features. ">
            <a:extLst>
              <a:ext uri="{FF2B5EF4-FFF2-40B4-BE49-F238E27FC236}">
                <a16:creationId xmlns:a16="http://schemas.microsoft.com/office/drawing/2014/main" id="{1A30EC26-759C-B58B-2D8C-72CFB1B76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33" y="1855597"/>
            <a:ext cx="8303734" cy="713915"/>
          </a:xfrm>
          <a:prstGeom prst="rect">
            <a:avLst/>
          </a:prstGeom>
        </p:spPr>
      </p:pic>
      <p:pic>
        <p:nvPicPr>
          <p:cNvPr id="9" name="Picture 8" descr="This is the view from the kuali build homepage">
            <a:extLst>
              <a:ext uri="{FF2B5EF4-FFF2-40B4-BE49-F238E27FC236}">
                <a16:creationId xmlns:a16="http://schemas.microsoft.com/office/drawing/2014/main" id="{47B5B496-1535-427B-F86D-4F693FD64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313" y="2571828"/>
            <a:ext cx="8299374" cy="27976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79764-BB79-5E21-4F2A-F086A8ED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8F5FA-1A1B-B7DA-4593-2F244B221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611DA41-CDF5-1093-8767-0A863B3A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274" y="950539"/>
            <a:ext cx="5978339" cy="2759603"/>
          </a:xfrm>
        </p:spPr>
        <p:txBody>
          <a:bodyPr>
            <a:normAutofit/>
          </a:bodyPr>
          <a:lstStyle/>
          <a:p>
            <a:r>
              <a:rPr lang="en-US" sz="4800"/>
              <a:t>What's New in App Management?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69DF13-2BFF-F0FC-6C8D-A51CB65BA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258BF8F-7657-2962-ADF7-8B41F365C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2331" r="32331"/>
          <a:stretch/>
        </p:blipFill>
        <p:spPr/>
      </p:pic>
    </p:spTree>
    <p:extLst>
      <p:ext uri="{BB962C8B-B14F-4D97-AF65-F5344CB8AC3E}">
        <p14:creationId xmlns:p14="http://schemas.microsoft.com/office/powerpoint/2010/main" val="374077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F28E8-C3FF-8CF8-26BE-A786875C8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4F6DD5F-8937-4B3E-911F-EB7A7D399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11144A-98D8-4F6D-AEFF-CFBAC7669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EA62355F-6041-49B6-9ADE-ADA617C2A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1741" y="3249454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A36BA93-6E64-4A0E-B2C4-34541F175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3790" y="3249455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3AAECC-0644-B0C7-B84E-C63223B7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3162299" cy="4314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</a:rPr>
              <a:t>Admin Dashboard</a:t>
            </a:r>
          </a:p>
        </p:txBody>
      </p:sp>
      <p:pic>
        <p:nvPicPr>
          <p:cNvPr id="6" name="Content Placeholder 5" descr="This example of an admin dashboard includes 19 total submissions. We are going to do a quick demo to show how this view is interactive.">
            <a:extLst>
              <a:ext uri="{FF2B5EF4-FFF2-40B4-BE49-F238E27FC236}">
                <a16:creationId xmlns:a16="http://schemas.microsoft.com/office/drawing/2014/main" id="{E5996261-1186-F4F3-B769-7B88938BB03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413879" y="427166"/>
            <a:ext cx="7670534" cy="2703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C32DB-755C-F10F-5A94-2C2FD75C8BCF}"/>
              </a:ext>
            </a:extLst>
          </p:cNvPr>
          <p:cNvSpPr txBox="1"/>
          <p:nvPr/>
        </p:nvSpPr>
        <p:spPr>
          <a:xfrm>
            <a:off x="5005490" y="3642663"/>
            <a:ext cx="6385661" cy="25342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28575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2"/>
                </a:solidFill>
              </a:rPr>
              <a:t>P</a:t>
            </a:r>
            <a:r>
              <a:rPr lang="en-US" b="0" i="0">
                <a:solidFill>
                  <a:schemeClr val="tx2"/>
                </a:solidFill>
                <a:effectLst/>
              </a:rPr>
              <a:t>rovides pre-configured reports to track metrics for the given app.  </a:t>
            </a:r>
            <a:endParaRPr lang="en-US">
              <a:solidFill>
                <a:schemeClr val="tx2"/>
              </a:solidFill>
            </a:endParaRPr>
          </a:p>
          <a:p>
            <a:pPr marL="342900" indent="-28575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2"/>
                </a:solidFill>
              </a:rPr>
              <a:t>Reduce bottlenecks</a:t>
            </a:r>
          </a:p>
          <a:p>
            <a:pPr marL="342900" indent="-28575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n-US" b="0" i="1">
                <a:solidFill>
                  <a:schemeClr val="tx2"/>
                </a:solidFill>
                <a:effectLst/>
              </a:rPr>
              <a:t>Admins can quickly track</a:t>
            </a:r>
            <a:r>
              <a:rPr lang="en-US" b="0" i="0">
                <a:solidFill>
                  <a:schemeClr val="tx2"/>
                </a:solidFill>
                <a:effectLst/>
              </a:rPr>
              <a:t>: </a:t>
            </a:r>
          </a:p>
          <a:p>
            <a:pPr marL="800100" lvl="1" indent="-28575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tx2"/>
                </a:solidFill>
              </a:rPr>
              <a:t>S</a:t>
            </a:r>
            <a:r>
              <a:rPr lang="en-US" b="1" i="0">
                <a:solidFill>
                  <a:schemeClr val="tx2"/>
                </a:solidFill>
                <a:effectLst/>
              </a:rPr>
              <a:t>ubmission volume</a:t>
            </a:r>
          </a:p>
          <a:p>
            <a:pPr marL="800100" lvl="1" indent="-28575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tx2"/>
                </a:solidFill>
              </a:rPr>
              <a:t>D</a:t>
            </a:r>
            <a:r>
              <a:rPr lang="en-US" b="1" i="0">
                <a:solidFill>
                  <a:schemeClr val="tx2"/>
                </a:solidFill>
                <a:effectLst/>
              </a:rPr>
              <a:t>ocuments that may be languishing in workflow</a:t>
            </a:r>
            <a:r>
              <a:rPr lang="en-US" b="1">
                <a:solidFill>
                  <a:schemeClr val="tx2"/>
                </a:solidFill>
              </a:rPr>
              <a:t> </a:t>
            </a:r>
          </a:p>
          <a:p>
            <a:pPr marL="800100" lvl="1" indent="-28575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tx2"/>
                </a:solidFill>
              </a:rPr>
              <a:t>R</a:t>
            </a:r>
            <a:r>
              <a:rPr lang="en-US" b="1" i="0">
                <a:solidFill>
                  <a:schemeClr val="tx2"/>
                </a:solidFill>
                <a:effectLst/>
              </a:rPr>
              <a:t>ecent actions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17F63C-07A4-4B6B-FBC0-6B4640869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 smtClean="0">
                <a:solidFill>
                  <a:schemeClr val="accent2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900">
              <a:solidFill>
                <a:schemeClr val="accent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C0F4BD-6F8B-B1F4-2ACA-D7CB3035A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42" y="2606842"/>
            <a:ext cx="2413401" cy="16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FF30AE3-5A36-4C87-A232-1BB2380AE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9621A52-88CD-4B49-A58B-BEF9A39C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1C7E7A1-91C8-4555-9917-CA8A58A8C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9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E861055-2EAB-429E-B867-4869568A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7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02D49-75A3-668E-5828-100CE21F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629" y="411538"/>
            <a:ext cx="6643171" cy="13046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</a:rPr>
              <a:t>Links in Spaces</a:t>
            </a:r>
          </a:p>
        </p:txBody>
      </p:sp>
      <p:pic>
        <p:nvPicPr>
          <p:cNvPr id="9" name="Picture Placeholder 8" descr="In this example, the space admin decided to add a compliance policy website as well as a procedures website to appear at the top of the space.">
            <a:extLst>
              <a:ext uri="{FF2B5EF4-FFF2-40B4-BE49-F238E27FC236}">
                <a16:creationId xmlns:a16="http://schemas.microsoft.com/office/drawing/2014/main" id="{FBAAF021-45F6-FF27-FF77-1B72DE16F4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19" r="35417" b="-1"/>
          <a:stretch>
            <a:fillRect/>
          </a:stretch>
        </p:blipFill>
        <p:spPr>
          <a:xfrm>
            <a:off x="5613094" y="3334729"/>
            <a:ext cx="3581400" cy="3285772"/>
          </a:xfrm>
          <a:prstGeom prst="rect">
            <a:avLst/>
          </a:prstGeom>
          <a:ln w="5715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C56BA-DCB8-70CE-0C7E-71FF19787C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9199" y="2369924"/>
            <a:ext cx="6324600" cy="336708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5"/>
              </a:buClr>
            </a:pPr>
            <a:r>
              <a:rPr lang="en-US"/>
              <a:t>Add custom links and images that will display above the apps within a Space</a:t>
            </a:r>
          </a:p>
          <a:p>
            <a:pPr>
              <a:buClr>
                <a:schemeClr val="accent5"/>
              </a:buClr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87A2B-5B87-6C79-721C-7D655C9A9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chemeClr val="accent2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D873E-CBC8-DAF8-B0EF-FE2454A1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" t="-27" b="31024"/>
          <a:stretch>
            <a:fillRect/>
          </a:stretch>
        </p:blipFill>
        <p:spPr>
          <a:xfrm>
            <a:off x="-266" y="2128073"/>
            <a:ext cx="3510456" cy="47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7BD48-EF16-64BF-330D-B7A136854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33AC-53FA-3D13-3473-08B873EB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772" y="731501"/>
            <a:ext cx="9070254" cy="1289304"/>
          </a:xfrm>
        </p:spPr>
        <p:txBody>
          <a:bodyPr>
            <a:normAutofit/>
          </a:bodyPr>
          <a:lstStyle/>
          <a:p>
            <a:r>
              <a:rPr lang="en-US" sz="3600" b="1" i="1"/>
              <a:t>APP PERMISSIONS REDESIGN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7E3D4-9DC9-6BF3-9912-77C737D38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/>
          </a:p>
          <a:p>
            <a:endParaRPr lang="en-US"/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0792CE78-2C0E-7D66-1D92-D7BA9CC74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074" y="2981714"/>
            <a:ext cx="1489085" cy="1384691"/>
          </a:xfrm>
          <a:prstGeom prst="rect">
            <a:avLst/>
          </a:prstGeom>
        </p:spPr>
      </p:pic>
      <p:sp>
        <p:nvSpPr>
          <p:cNvPr id="133" name="TextBox 132" descr="Coming out on June 9th">
            <a:extLst>
              <a:ext uri="{FF2B5EF4-FFF2-40B4-BE49-F238E27FC236}">
                <a16:creationId xmlns:a16="http://schemas.microsoft.com/office/drawing/2014/main" id="{54C853FB-961D-99C4-3BC7-0E1196749A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5187" y="2791644"/>
            <a:ext cx="26635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Coming on June 9th!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33081-3342-4EED-7B3A-002C61F1B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33" y="863171"/>
            <a:ext cx="1311771" cy="836114"/>
          </a:xfrm>
          <a:prstGeom prst="rect">
            <a:avLst/>
          </a:prstGeom>
        </p:spPr>
      </p:pic>
      <p:sp>
        <p:nvSpPr>
          <p:cNvPr id="6" name="TextBox 31">
            <a:extLst>
              <a:ext uri="{FF2B5EF4-FFF2-40B4-BE49-F238E27FC236}">
                <a16:creationId xmlns:a16="http://schemas.microsoft.com/office/drawing/2014/main" id="{ACBC59EC-4595-783F-6419-535AD522EF05}"/>
              </a:ext>
            </a:extLst>
          </p:cNvPr>
          <p:cNvSpPr txBox="1"/>
          <p:nvPr/>
        </p:nvSpPr>
        <p:spPr>
          <a:xfrm>
            <a:off x="3412715" y="5586708"/>
            <a:ext cx="7444613" cy="4308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>
                <a:latin typeface="Elephant"/>
              </a:rPr>
              <a:t>Add New 'Role</a:t>
            </a:r>
            <a:r>
              <a:rPr lang="en-US" sz="2200">
                <a:solidFill>
                  <a:srgbClr val="000000"/>
                </a:solidFill>
                <a:latin typeface="Elephant"/>
              </a:rPr>
              <a:t>' </a:t>
            </a:r>
            <a:r>
              <a:rPr lang="en-US" sz="2200" i="1">
                <a:solidFill>
                  <a:srgbClr val="FF0000"/>
                </a:solidFill>
                <a:latin typeface="Elephant"/>
              </a:rPr>
              <a:t>Now</a:t>
            </a:r>
            <a:r>
              <a:rPr lang="en-US" sz="2200">
                <a:solidFill>
                  <a:srgbClr val="FF0000"/>
                </a:solidFill>
                <a:latin typeface="Elephant"/>
              </a:rPr>
              <a:t>  </a:t>
            </a:r>
            <a:r>
              <a:rPr lang="en-US" sz="2200">
                <a:latin typeface="Elephant"/>
              </a:rPr>
              <a:t>Add 'Policy'</a:t>
            </a:r>
            <a:endParaRPr lang="en-US" sz="2200"/>
          </a:p>
        </p:txBody>
      </p:sp>
      <p:pic>
        <p:nvPicPr>
          <p:cNvPr id="4" name="Picture 3" descr="Beginning June 9th, this will be the redesign of the permissions. It provides a clearer picture of who has what ability. ">
            <a:extLst>
              <a:ext uri="{FF2B5EF4-FFF2-40B4-BE49-F238E27FC236}">
                <a16:creationId xmlns:a16="http://schemas.microsoft.com/office/drawing/2014/main" id="{1CD56755-CDD4-D966-B3CE-8E916138B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8403" y="1680261"/>
            <a:ext cx="7444947" cy="38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6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C666F1-F07A-DE05-A72F-C6C17C320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B65D3DA-DB4B-411D-A7AA-214B7CCDD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3BD41-B13E-2C56-A30F-F3DC4CDB3944}"/>
              </a:ext>
            </a:extLst>
          </p:cNvPr>
          <p:cNvSpPr txBox="1"/>
          <p:nvPr/>
        </p:nvSpPr>
        <p:spPr>
          <a:xfrm>
            <a:off x="2222823" y="514482"/>
            <a:ext cx="81234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i="1">
                <a:solidFill>
                  <a:schemeClr val="accent2"/>
                </a:solidFill>
              </a:rPr>
              <a:t>Document List Filter &amp; Views Redesign</a:t>
            </a:r>
          </a:p>
        </p:txBody>
      </p:sp>
      <p:pic>
        <p:nvPicPr>
          <p:cNvPr id="7" name="Picture 6" descr="There is now much more filtering cabability from within the Documents List. A new meta data field provided, named &#10;current workflow step.&quot;">
            <a:extLst>
              <a:ext uri="{FF2B5EF4-FFF2-40B4-BE49-F238E27FC236}">
                <a16:creationId xmlns:a16="http://schemas.microsoft.com/office/drawing/2014/main" id="{93267D72-4EE8-F9B2-6BEA-8E76A0C7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91" y="1994913"/>
            <a:ext cx="11301470" cy="235405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7EE1032-0446-4780-BB30-27AE7761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754" y="4350224"/>
            <a:ext cx="12207753" cy="2529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5FAFD0-54FE-4EEA-8212-180B5B5D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753" y="4350224"/>
            <a:ext cx="12207753" cy="2529561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ACCBECF-20B0-4F18-8FD2-DA5E82AB3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755" y="4350225"/>
            <a:ext cx="9108074" cy="2536385"/>
          </a:xfrm>
          <a:custGeom>
            <a:avLst/>
            <a:gdLst>
              <a:gd name="connsiteX0" fmla="*/ 0 w 9108074"/>
              <a:gd name="connsiteY0" fmla="*/ 0 h 2536385"/>
              <a:gd name="connsiteX1" fmla="*/ 1774120 w 9108074"/>
              <a:gd name="connsiteY1" fmla="*/ 0 h 2536385"/>
              <a:gd name="connsiteX2" fmla="*/ 3862043 w 9108074"/>
              <a:gd name="connsiteY2" fmla="*/ 0 h 2536385"/>
              <a:gd name="connsiteX3" fmla="*/ 6665734 w 9108074"/>
              <a:gd name="connsiteY3" fmla="*/ 0 h 2536385"/>
              <a:gd name="connsiteX4" fmla="*/ 6912337 w 9108074"/>
              <a:gd name="connsiteY4" fmla="*/ 23016 h 2536385"/>
              <a:gd name="connsiteX5" fmla="*/ 9108074 w 9108074"/>
              <a:gd name="connsiteY5" fmla="*/ 2515032 h 2536385"/>
              <a:gd name="connsiteX6" fmla="*/ 9107087 w 9108074"/>
              <a:gd name="connsiteY6" fmla="*/ 2536385 h 2536385"/>
              <a:gd name="connsiteX7" fmla="*/ 0 w 9108074"/>
              <a:gd name="connsiteY7" fmla="*/ 2536385 h 253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8074" h="2536385">
                <a:moveTo>
                  <a:pt x="0" y="0"/>
                </a:moveTo>
                <a:lnTo>
                  <a:pt x="1774120" y="0"/>
                </a:lnTo>
                <a:lnTo>
                  <a:pt x="3862043" y="0"/>
                </a:lnTo>
                <a:lnTo>
                  <a:pt x="6665734" y="0"/>
                </a:lnTo>
                <a:lnTo>
                  <a:pt x="6912337" y="23016"/>
                </a:lnTo>
                <a:cubicBezTo>
                  <a:pt x="8145650" y="151293"/>
                  <a:pt x="9108074" y="1218052"/>
                  <a:pt x="9108074" y="2515032"/>
                </a:cubicBezTo>
                <a:lnTo>
                  <a:pt x="9107087" y="2536385"/>
                </a:lnTo>
                <a:lnTo>
                  <a:pt x="0" y="25363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F454874E-7D4B-A377-9043-3EF98727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935806"/>
            <a:ext cx="7472149" cy="14112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What's New in the DOCUMENT LIST?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E3470-7096-DD96-BA35-F4A3E49D7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 smtClean="0"/>
              <a:pPr algn="r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E4A6AC-E0FE-5E74-537C-B0E66F7B5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7205" y="2297936"/>
            <a:ext cx="954796" cy="784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363C09-9023-61F6-337F-6CC13796E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582" t="30256" r="41554" b="44400"/>
          <a:stretch>
            <a:fillRect/>
          </a:stretch>
        </p:blipFill>
        <p:spPr>
          <a:xfrm>
            <a:off x="4519348" y="1993771"/>
            <a:ext cx="1261321" cy="417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95D8F3-C884-12E8-D650-F1C0E898F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1868" y="1996807"/>
            <a:ext cx="1273342" cy="429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32636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63A3216-0D44-4426-AF39-72CCBC7A04DA}">
  <we:reference id="WA200005669" version="2.0.0.0" store="en-us" storeType="omex"/>
  <we:alternateReferences>
    <we:reference id="WA200005669" version="2.0.0.0" store="omex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2AE0DF-6B5F-4274-A760-FE77CC84C909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227BAF2-BB0B-4E7B-AE5A-2E47729F98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8B8CBF-35BC-4CBA-95E2-584C08F6185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ModOverlayVTI</Template>
  <TotalTime>57</TotalTime>
  <Words>649</Words>
  <Application>Microsoft Office PowerPoint</Application>
  <PresentationFormat>Widescreen</PresentationFormat>
  <Paragraphs>147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-apple-system</vt:lpstr>
      <vt:lpstr>Arial</vt:lpstr>
      <vt:lpstr>Arial Nova Light</vt:lpstr>
      <vt:lpstr>Calibri</vt:lpstr>
      <vt:lpstr>Century Gothic</vt:lpstr>
      <vt:lpstr>Courier New</vt:lpstr>
      <vt:lpstr>Elephant</vt:lpstr>
      <vt:lpstr>Wingdings</vt:lpstr>
      <vt:lpstr>ModOverlayVTI</vt:lpstr>
      <vt:lpstr>What's New in Kuali Build?   Jordan Gardiner Jessica Henderson</vt:lpstr>
      <vt:lpstr>Goals of this presentation</vt:lpstr>
      <vt:lpstr>Agenda</vt:lpstr>
      <vt:lpstr>What's New in Kuali Build?</vt:lpstr>
      <vt:lpstr>What's New in App Management?</vt:lpstr>
      <vt:lpstr>Admin Dashboard</vt:lpstr>
      <vt:lpstr>Links in Spaces</vt:lpstr>
      <vt:lpstr>APP PERMISSIONS REDESIGN</vt:lpstr>
      <vt:lpstr>What's New in the DOCUMENT LIST?</vt:lpstr>
      <vt:lpstr> Document List – Shared Views   </vt:lpstr>
      <vt:lpstr>What's New in FORMS?</vt:lpstr>
      <vt:lpstr>Read Only Images</vt:lpstr>
      <vt:lpstr>Limit # of Submissions</vt:lpstr>
      <vt:lpstr>Validation Gadget Reduce user errors!</vt:lpstr>
      <vt:lpstr>Autocomplete Options </vt:lpstr>
      <vt:lpstr>Additional Data Lookup (Single Item) Input Options</vt:lpstr>
      <vt:lpstr>Data Lookup (List) and (Multiselect) Filtering Filter Person Lookup by Group or Role   Narrow down your list of results</vt:lpstr>
      <vt:lpstr>New PDF Experience</vt:lpstr>
      <vt:lpstr>New PDF Experience old &amp; new side by side</vt:lpstr>
      <vt:lpstr>What's New in WORKFLOW?</vt:lpstr>
      <vt:lpstr>Workflow Notifications History   Workflow Settings Option</vt:lpstr>
      <vt:lpstr>To Deny or Send Back? Configurable options </vt:lpstr>
      <vt:lpstr>What's Next?  Looking ahead for Kuali Build</vt:lpstr>
      <vt:lpstr>Kuali Circles  Community Space</vt:lpstr>
      <vt:lpstr>Visit the Kuali Build Knowledge Base</vt:lpstr>
      <vt:lpstr>Contact Us!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cp:lastModifiedBy>Gardiner, Jordan</cp:lastModifiedBy>
  <cp:revision>31</cp:revision>
  <dcterms:created xsi:type="dcterms:W3CDTF">2024-01-11T09:03:24Z</dcterms:created>
  <dcterms:modified xsi:type="dcterms:W3CDTF">2025-06-13T13:01:03Z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